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04" r:id="rId1"/>
  </p:sldMasterIdLst>
  <p:notesMasterIdLst>
    <p:notesMasterId r:id="rId51"/>
  </p:notesMasterIdLst>
  <p:sldIdLst>
    <p:sldId id="372" r:id="rId2"/>
    <p:sldId id="324" r:id="rId3"/>
    <p:sldId id="325" r:id="rId4"/>
    <p:sldId id="262" r:id="rId5"/>
    <p:sldId id="264" r:id="rId6"/>
    <p:sldId id="265" r:id="rId7"/>
    <p:sldId id="266" r:id="rId8"/>
    <p:sldId id="283" r:id="rId9"/>
    <p:sldId id="258" r:id="rId10"/>
    <p:sldId id="391" r:id="rId11"/>
    <p:sldId id="268" r:id="rId12"/>
    <p:sldId id="269" r:id="rId13"/>
    <p:sldId id="270" r:id="rId14"/>
    <p:sldId id="271" r:id="rId15"/>
    <p:sldId id="272" r:id="rId16"/>
    <p:sldId id="273" r:id="rId17"/>
    <p:sldId id="274" r:id="rId18"/>
    <p:sldId id="275" r:id="rId19"/>
    <p:sldId id="276" r:id="rId20"/>
    <p:sldId id="277" r:id="rId21"/>
    <p:sldId id="279" r:id="rId22"/>
    <p:sldId id="280" r:id="rId23"/>
    <p:sldId id="281" r:id="rId24"/>
    <p:sldId id="302" r:id="rId25"/>
    <p:sldId id="304" r:id="rId26"/>
    <p:sldId id="368" r:id="rId27"/>
    <p:sldId id="294" r:id="rId28"/>
    <p:sldId id="373" r:id="rId29"/>
    <p:sldId id="335" r:id="rId30"/>
    <p:sldId id="319" r:id="rId31"/>
    <p:sldId id="367" r:id="rId32"/>
    <p:sldId id="374" r:id="rId33"/>
    <p:sldId id="320" r:id="rId34"/>
    <p:sldId id="369" r:id="rId35"/>
    <p:sldId id="332" r:id="rId36"/>
    <p:sldId id="386" r:id="rId37"/>
    <p:sldId id="343" r:id="rId38"/>
    <p:sldId id="381" r:id="rId39"/>
    <p:sldId id="382" r:id="rId40"/>
    <p:sldId id="330" r:id="rId41"/>
    <p:sldId id="390" r:id="rId42"/>
    <p:sldId id="385" r:id="rId43"/>
    <p:sldId id="375" r:id="rId44"/>
    <p:sldId id="323" r:id="rId45"/>
    <p:sldId id="340" r:id="rId46"/>
    <p:sldId id="341" r:id="rId47"/>
    <p:sldId id="342" r:id="rId48"/>
    <p:sldId id="321" r:id="rId49"/>
    <p:sldId id="366" r:id="rId5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7" d="100"/>
          <a:sy n="107" d="100"/>
        </p:scale>
        <p:origin x="67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F786BD-316B-401B-8BE3-CB7A10F13DE0}"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CA"/>
        </a:p>
      </dgm:t>
    </dgm:pt>
    <dgm:pt modelId="{E54ACCFC-56CE-4436-8E74-649B8EB7B57A}">
      <dgm:prSet phldrT="[Text]"/>
      <dgm:spPr>
        <a:solidFill>
          <a:srgbClr val="FFC000"/>
        </a:solidFill>
      </dgm:spPr>
      <dgm:t>
        <a:bodyPr/>
        <a:lstStyle/>
        <a:p>
          <a:r>
            <a:rPr lang="en-CA" b="1" dirty="0"/>
            <a:t>Complaint Received</a:t>
          </a:r>
        </a:p>
      </dgm:t>
    </dgm:pt>
    <dgm:pt modelId="{13C7CF36-337A-4646-A2AF-4890F4137DE3}" type="parTrans" cxnId="{D168019F-BD4C-4D08-9B29-35960DA7059F}">
      <dgm:prSet/>
      <dgm:spPr/>
      <dgm:t>
        <a:bodyPr/>
        <a:lstStyle/>
        <a:p>
          <a:endParaRPr lang="en-CA"/>
        </a:p>
      </dgm:t>
    </dgm:pt>
    <dgm:pt modelId="{0FA598E0-5265-4EBA-BD7F-4243E63498B7}" type="sibTrans" cxnId="{D168019F-BD4C-4D08-9B29-35960DA7059F}">
      <dgm:prSet/>
      <dgm:spPr/>
      <dgm:t>
        <a:bodyPr/>
        <a:lstStyle/>
        <a:p>
          <a:endParaRPr lang="en-CA"/>
        </a:p>
      </dgm:t>
    </dgm:pt>
    <dgm:pt modelId="{AFF594FE-5065-4986-90C2-F2FACEA2D392}">
      <dgm:prSet phldrT="[Text]" custT="1"/>
      <dgm:spPr>
        <a:solidFill>
          <a:srgbClr val="00B050"/>
        </a:solidFill>
      </dgm:spPr>
      <dgm:t>
        <a:bodyPr/>
        <a:lstStyle/>
        <a:p>
          <a:r>
            <a:rPr lang="en-CA" sz="1000" b="1" dirty="0"/>
            <a:t>A. Informal</a:t>
          </a:r>
        </a:p>
      </dgm:t>
    </dgm:pt>
    <dgm:pt modelId="{11B9A4CA-30C3-4F19-A57B-4F58F72D6ED8}" type="parTrans" cxnId="{CF2B2BDC-6FC2-4598-845E-EF4C4ABB31A2}">
      <dgm:prSet/>
      <dgm:spPr/>
      <dgm:t>
        <a:bodyPr/>
        <a:lstStyle/>
        <a:p>
          <a:endParaRPr lang="en-CA"/>
        </a:p>
      </dgm:t>
    </dgm:pt>
    <dgm:pt modelId="{F62C6C3A-6AF4-464F-92BD-C9E34DA37277}" type="sibTrans" cxnId="{CF2B2BDC-6FC2-4598-845E-EF4C4ABB31A2}">
      <dgm:prSet/>
      <dgm:spPr/>
      <dgm:t>
        <a:bodyPr/>
        <a:lstStyle/>
        <a:p>
          <a:endParaRPr lang="en-CA"/>
        </a:p>
      </dgm:t>
    </dgm:pt>
    <dgm:pt modelId="{BC13BCDE-7DFE-4714-B837-35630056C67D}">
      <dgm:prSet phldrT="[Text]" custT="1"/>
      <dgm:spPr/>
      <dgm:t>
        <a:bodyPr/>
        <a:lstStyle/>
        <a:p>
          <a:r>
            <a:rPr lang="en-CA" sz="1000" b="1" dirty="0"/>
            <a:t>B. Formal</a:t>
          </a:r>
        </a:p>
      </dgm:t>
    </dgm:pt>
    <dgm:pt modelId="{3A8E5F73-2BC3-488C-9701-8A3403315891}" type="parTrans" cxnId="{C37F761F-9E3D-4F97-BAB4-801EAEABF01B}">
      <dgm:prSet/>
      <dgm:spPr/>
      <dgm:t>
        <a:bodyPr/>
        <a:lstStyle/>
        <a:p>
          <a:endParaRPr lang="en-CA"/>
        </a:p>
      </dgm:t>
    </dgm:pt>
    <dgm:pt modelId="{F1ED2304-F068-4DB6-A835-50CA0D6FE9E5}" type="sibTrans" cxnId="{C37F761F-9E3D-4F97-BAB4-801EAEABF01B}">
      <dgm:prSet/>
      <dgm:spPr/>
      <dgm:t>
        <a:bodyPr/>
        <a:lstStyle/>
        <a:p>
          <a:endParaRPr lang="en-CA"/>
        </a:p>
      </dgm:t>
    </dgm:pt>
    <dgm:pt modelId="{70FC4978-E544-4E33-8588-B531F3E4DECE}">
      <dgm:prSet phldrT="[Text]" custT="1"/>
      <dgm:spPr>
        <a:solidFill>
          <a:srgbClr val="00B050"/>
        </a:solidFill>
      </dgm:spPr>
      <dgm:t>
        <a:bodyPr/>
        <a:lstStyle/>
        <a:p>
          <a:r>
            <a:rPr lang="en-CA" sz="1000" dirty="0"/>
            <a:t>Informal discussion</a:t>
          </a:r>
        </a:p>
      </dgm:t>
    </dgm:pt>
    <dgm:pt modelId="{FC130D1B-AE82-46A0-A6A9-34850C133DBB}" type="parTrans" cxnId="{38940451-A033-4DD5-A9C6-4BEACF09E490}">
      <dgm:prSet/>
      <dgm:spPr/>
      <dgm:t>
        <a:bodyPr/>
        <a:lstStyle/>
        <a:p>
          <a:endParaRPr lang="en-CA"/>
        </a:p>
      </dgm:t>
    </dgm:pt>
    <dgm:pt modelId="{CD6FAD7F-A4A0-4DDD-AFDA-49FC7AAF28F9}" type="sibTrans" cxnId="{38940451-A033-4DD5-A9C6-4BEACF09E490}">
      <dgm:prSet/>
      <dgm:spPr/>
      <dgm:t>
        <a:bodyPr/>
        <a:lstStyle/>
        <a:p>
          <a:endParaRPr lang="en-CA"/>
        </a:p>
      </dgm:t>
    </dgm:pt>
    <dgm:pt modelId="{64EB861E-39DF-4A08-8EF5-7CCA0C55C1F9}">
      <dgm:prSet phldrT="[Text]" custT="1"/>
      <dgm:spPr/>
      <dgm:t>
        <a:bodyPr/>
        <a:lstStyle/>
        <a:p>
          <a:r>
            <a:rPr lang="en-CA" sz="1000" dirty="0"/>
            <a:t>Triage</a:t>
          </a:r>
        </a:p>
      </dgm:t>
    </dgm:pt>
    <dgm:pt modelId="{B607742B-D986-4091-91AD-3F2318E8729A}" type="parTrans" cxnId="{8939FEBF-2E43-4905-BADC-99BBBB01CBF4}">
      <dgm:prSet/>
      <dgm:spPr/>
      <dgm:t>
        <a:bodyPr/>
        <a:lstStyle/>
        <a:p>
          <a:endParaRPr lang="en-CA"/>
        </a:p>
      </dgm:t>
    </dgm:pt>
    <dgm:pt modelId="{BB41389F-760B-468D-B6EE-0B7681687006}" type="sibTrans" cxnId="{8939FEBF-2E43-4905-BADC-99BBBB01CBF4}">
      <dgm:prSet/>
      <dgm:spPr/>
      <dgm:t>
        <a:bodyPr/>
        <a:lstStyle/>
        <a:p>
          <a:endParaRPr lang="en-CA"/>
        </a:p>
      </dgm:t>
    </dgm:pt>
    <dgm:pt modelId="{14A69EE9-2A44-4BFA-8D40-4B8EC773B0C3}">
      <dgm:prSet phldrT="[Text]" custT="1"/>
      <dgm:spPr/>
      <dgm:t>
        <a:bodyPr/>
        <a:lstStyle/>
        <a:p>
          <a:r>
            <a:rPr lang="en-CA" sz="1000" b="1" dirty="0"/>
            <a:t>Investigation</a:t>
          </a:r>
        </a:p>
      </dgm:t>
    </dgm:pt>
    <dgm:pt modelId="{A1CC0999-D125-4E13-BFE1-AC57DA9E2F4B}" type="parTrans" cxnId="{30F72FBB-C18C-4A57-B9EA-95E6B0D3F897}">
      <dgm:prSet/>
      <dgm:spPr/>
      <dgm:t>
        <a:bodyPr/>
        <a:lstStyle/>
        <a:p>
          <a:endParaRPr lang="en-CA"/>
        </a:p>
      </dgm:t>
    </dgm:pt>
    <dgm:pt modelId="{1E44B605-6D27-490D-A303-9A7281F5868F}" type="sibTrans" cxnId="{30F72FBB-C18C-4A57-B9EA-95E6B0D3F897}">
      <dgm:prSet/>
      <dgm:spPr/>
      <dgm:t>
        <a:bodyPr/>
        <a:lstStyle/>
        <a:p>
          <a:endParaRPr lang="en-CA"/>
        </a:p>
      </dgm:t>
    </dgm:pt>
    <dgm:pt modelId="{A925EB10-4E01-4733-9CFD-CEC08093276F}">
      <dgm:prSet phldrT="[Text]" custT="1"/>
      <dgm:spPr/>
      <dgm:t>
        <a:bodyPr/>
        <a:lstStyle/>
        <a:p>
          <a:r>
            <a:rPr lang="en-CA" sz="1000" b="1" dirty="0"/>
            <a:t>Breach</a:t>
          </a:r>
        </a:p>
      </dgm:t>
    </dgm:pt>
    <dgm:pt modelId="{4595DF70-F19E-40ED-9853-A57844BFCED1}" type="parTrans" cxnId="{BFBF8DCD-5BA6-4350-9A0F-FEC619C605B2}">
      <dgm:prSet/>
      <dgm:spPr/>
      <dgm:t>
        <a:bodyPr/>
        <a:lstStyle/>
        <a:p>
          <a:endParaRPr lang="en-CA"/>
        </a:p>
      </dgm:t>
    </dgm:pt>
    <dgm:pt modelId="{1137F2A5-FF39-4181-AB16-0540E2EB8549}" type="sibTrans" cxnId="{BFBF8DCD-5BA6-4350-9A0F-FEC619C605B2}">
      <dgm:prSet/>
      <dgm:spPr/>
      <dgm:t>
        <a:bodyPr/>
        <a:lstStyle/>
        <a:p>
          <a:endParaRPr lang="en-CA"/>
        </a:p>
      </dgm:t>
    </dgm:pt>
    <dgm:pt modelId="{C9C503BA-46A4-4BF7-BC9B-E7045BE842BF}">
      <dgm:prSet phldrT="[Text]" custT="1"/>
      <dgm:spPr/>
      <dgm:t>
        <a:bodyPr/>
        <a:lstStyle/>
        <a:p>
          <a:r>
            <a:rPr lang="en-CA" sz="1000" b="1" dirty="0"/>
            <a:t>No Breach</a:t>
          </a:r>
        </a:p>
      </dgm:t>
    </dgm:pt>
    <dgm:pt modelId="{4A5A2D09-E359-43BF-8ADD-FE2F956BB50E}" type="parTrans" cxnId="{3568BACE-A93A-4A8F-B3FB-BA0668255E07}">
      <dgm:prSet/>
      <dgm:spPr/>
      <dgm:t>
        <a:bodyPr/>
        <a:lstStyle/>
        <a:p>
          <a:endParaRPr lang="en-CA"/>
        </a:p>
      </dgm:t>
    </dgm:pt>
    <dgm:pt modelId="{FA0EE111-787C-49C8-A153-873114E24555}" type="sibTrans" cxnId="{3568BACE-A93A-4A8F-B3FB-BA0668255E07}">
      <dgm:prSet/>
      <dgm:spPr/>
      <dgm:t>
        <a:bodyPr/>
        <a:lstStyle/>
        <a:p>
          <a:endParaRPr lang="en-CA"/>
        </a:p>
      </dgm:t>
    </dgm:pt>
    <dgm:pt modelId="{D42BB7E4-2F44-4DA2-816E-C90E036B974C}">
      <dgm:prSet phldrT="[Text]" custT="1"/>
      <dgm:spPr/>
      <dgm:t>
        <a:bodyPr/>
        <a:lstStyle/>
        <a:p>
          <a:r>
            <a:rPr lang="en-CA" sz="1000" dirty="0"/>
            <a:t>Report (only to the parties)</a:t>
          </a:r>
        </a:p>
      </dgm:t>
    </dgm:pt>
    <dgm:pt modelId="{8B05CBAA-23DE-4B7E-9076-CA882F12A10C}" type="parTrans" cxnId="{9B4B57C3-346E-49C8-B550-B2FDF5B18B1D}">
      <dgm:prSet/>
      <dgm:spPr/>
      <dgm:t>
        <a:bodyPr/>
        <a:lstStyle/>
        <a:p>
          <a:endParaRPr lang="en-CA"/>
        </a:p>
      </dgm:t>
    </dgm:pt>
    <dgm:pt modelId="{5EE8B93A-EC11-46F8-8E95-1D078F94551B}" type="sibTrans" cxnId="{9B4B57C3-346E-49C8-B550-B2FDF5B18B1D}">
      <dgm:prSet/>
      <dgm:spPr/>
      <dgm:t>
        <a:bodyPr/>
        <a:lstStyle/>
        <a:p>
          <a:endParaRPr lang="en-CA"/>
        </a:p>
      </dgm:t>
    </dgm:pt>
    <dgm:pt modelId="{C0478D1A-E9B5-41FF-BEE9-983672DB08E8}">
      <dgm:prSet phldrT="[Text]" custT="1"/>
      <dgm:spPr>
        <a:solidFill>
          <a:srgbClr val="00B050"/>
        </a:solidFill>
      </dgm:spPr>
      <dgm:t>
        <a:bodyPr/>
        <a:lstStyle/>
        <a:p>
          <a:r>
            <a:rPr lang="en-CA" sz="1000" b="0" dirty="0"/>
            <a:t>Successful resolution</a:t>
          </a:r>
        </a:p>
      </dgm:t>
    </dgm:pt>
    <dgm:pt modelId="{16C07CAE-EEAB-497A-876D-A0F10A9E639F}" type="parTrans" cxnId="{8E30934B-699E-4F88-8D74-C6D6CCB17901}">
      <dgm:prSet/>
      <dgm:spPr/>
      <dgm:t>
        <a:bodyPr/>
        <a:lstStyle/>
        <a:p>
          <a:endParaRPr lang="en-CA"/>
        </a:p>
      </dgm:t>
    </dgm:pt>
    <dgm:pt modelId="{F282F113-3C87-4EFC-BE0E-BF4EE6C2B54A}" type="sibTrans" cxnId="{8E30934B-699E-4F88-8D74-C6D6CCB17901}">
      <dgm:prSet/>
      <dgm:spPr/>
      <dgm:t>
        <a:bodyPr/>
        <a:lstStyle/>
        <a:p>
          <a:endParaRPr lang="en-CA"/>
        </a:p>
      </dgm:t>
    </dgm:pt>
    <dgm:pt modelId="{53225006-CF38-4054-86F4-47904A12F417}">
      <dgm:prSet phldrT="[Text]" custT="1"/>
      <dgm:spPr>
        <a:solidFill>
          <a:srgbClr val="00B050"/>
        </a:solidFill>
      </dgm:spPr>
      <dgm:t>
        <a:bodyPr/>
        <a:lstStyle/>
        <a:p>
          <a:r>
            <a:rPr lang="en-CA" sz="1000" b="0" dirty="0"/>
            <a:t>Unsuccessful (may file formal complaint)</a:t>
          </a:r>
        </a:p>
      </dgm:t>
    </dgm:pt>
    <dgm:pt modelId="{35763592-E2C7-433F-8988-09897EBB5FD4}" type="parTrans" cxnId="{CBE3731E-7E2E-48D9-AA31-175570DBE9AC}">
      <dgm:prSet/>
      <dgm:spPr/>
      <dgm:t>
        <a:bodyPr/>
        <a:lstStyle/>
        <a:p>
          <a:endParaRPr lang="en-CA"/>
        </a:p>
      </dgm:t>
    </dgm:pt>
    <dgm:pt modelId="{C672130A-ADB8-4C0B-9ED1-DB2D00427E88}" type="sibTrans" cxnId="{CBE3731E-7E2E-48D9-AA31-175570DBE9AC}">
      <dgm:prSet/>
      <dgm:spPr/>
      <dgm:t>
        <a:bodyPr/>
        <a:lstStyle/>
        <a:p>
          <a:endParaRPr lang="en-CA"/>
        </a:p>
      </dgm:t>
    </dgm:pt>
    <dgm:pt modelId="{1EE7064E-E781-4526-B69E-67DAE285E278}">
      <dgm:prSet phldrT="[Text]" custT="1"/>
      <dgm:spPr/>
      <dgm:t>
        <a:bodyPr/>
        <a:lstStyle/>
        <a:p>
          <a:r>
            <a:rPr lang="en-CA" sz="1000" b="0" dirty="0"/>
            <a:t>Report (to council)</a:t>
          </a:r>
        </a:p>
      </dgm:t>
    </dgm:pt>
    <dgm:pt modelId="{37410533-1506-43CC-B6F8-E7CC414836C4}" type="parTrans" cxnId="{0FE9BFA5-DDED-4E39-8176-B6813CACC7EE}">
      <dgm:prSet/>
      <dgm:spPr/>
      <dgm:t>
        <a:bodyPr/>
        <a:lstStyle/>
        <a:p>
          <a:endParaRPr lang="en-CA"/>
        </a:p>
      </dgm:t>
    </dgm:pt>
    <dgm:pt modelId="{A6B3BB01-3A55-4D2A-A5B4-BC54085715B5}" type="sibTrans" cxnId="{0FE9BFA5-DDED-4E39-8176-B6813CACC7EE}">
      <dgm:prSet/>
      <dgm:spPr/>
      <dgm:t>
        <a:bodyPr/>
        <a:lstStyle/>
        <a:p>
          <a:endParaRPr lang="en-CA"/>
        </a:p>
      </dgm:t>
    </dgm:pt>
    <dgm:pt modelId="{CD734A83-878A-488E-9248-067704C88AAC}">
      <dgm:prSet phldrT="[Text]"/>
      <dgm:spPr/>
      <dgm:t>
        <a:bodyPr/>
        <a:lstStyle/>
        <a:p>
          <a:r>
            <a:rPr lang="en-CA" dirty="0"/>
            <a:t>No jurisdiction</a:t>
          </a:r>
        </a:p>
        <a:p>
          <a:r>
            <a:rPr lang="en-CA" dirty="0"/>
            <a:t>Out of time</a:t>
          </a:r>
        </a:p>
        <a:p>
          <a:r>
            <a:rPr lang="en-CA" dirty="0"/>
            <a:t>Frivolous</a:t>
          </a:r>
        </a:p>
        <a:p>
          <a:r>
            <a:rPr lang="en-CA" dirty="0"/>
            <a:t>No useful purpose</a:t>
          </a:r>
        </a:p>
        <a:p>
          <a:r>
            <a:rPr lang="en-CA" dirty="0"/>
            <a:t>Matter already pending</a:t>
          </a:r>
        </a:p>
      </dgm:t>
    </dgm:pt>
    <dgm:pt modelId="{5618F757-1008-4662-87E5-89D9E529A031}" type="parTrans" cxnId="{BBED6E5C-2BEA-45D8-B5F4-FB284650C22A}">
      <dgm:prSet/>
      <dgm:spPr/>
      <dgm:t>
        <a:bodyPr/>
        <a:lstStyle/>
        <a:p>
          <a:endParaRPr lang="en-CA"/>
        </a:p>
      </dgm:t>
    </dgm:pt>
    <dgm:pt modelId="{FC5EA6BD-EC3D-4291-901B-F70689713EB9}" type="sibTrans" cxnId="{BBED6E5C-2BEA-45D8-B5F4-FB284650C22A}">
      <dgm:prSet/>
      <dgm:spPr/>
      <dgm:t>
        <a:bodyPr/>
        <a:lstStyle/>
        <a:p>
          <a:endParaRPr lang="en-CA"/>
        </a:p>
      </dgm:t>
    </dgm:pt>
    <dgm:pt modelId="{32399A22-232C-45E0-8EC7-D7BFA997563D}">
      <dgm:prSet phldrT="[Text]" custT="1"/>
      <dgm:spPr/>
      <dgm:t>
        <a:bodyPr/>
        <a:lstStyle/>
        <a:p>
          <a:r>
            <a:rPr lang="en-CA" sz="1000" b="0" dirty="0"/>
            <a:t>Council deliberates on sanctions</a:t>
          </a:r>
        </a:p>
      </dgm:t>
    </dgm:pt>
    <dgm:pt modelId="{822FBFDC-468E-46A8-9459-D017CDADFA29}" type="parTrans" cxnId="{31B50E3A-BEAF-4296-9337-8DB95E964392}">
      <dgm:prSet/>
      <dgm:spPr/>
      <dgm:t>
        <a:bodyPr/>
        <a:lstStyle/>
        <a:p>
          <a:endParaRPr lang="en-CA"/>
        </a:p>
      </dgm:t>
    </dgm:pt>
    <dgm:pt modelId="{FD42D418-527A-48DB-9345-D7B1A75BB10C}" type="sibTrans" cxnId="{31B50E3A-BEAF-4296-9337-8DB95E964392}">
      <dgm:prSet/>
      <dgm:spPr/>
      <dgm:t>
        <a:bodyPr/>
        <a:lstStyle/>
        <a:p>
          <a:endParaRPr lang="en-CA"/>
        </a:p>
      </dgm:t>
    </dgm:pt>
    <dgm:pt modelId="{1A51762E-658E-4BED-9D9F-E21BFA734947}">
      <dgm:prSet phldrT="[Text]" custT="1"/>
      <dgm:spPr/>
      <dgm:t>
        <a:bodyPr/>
        <a:lstStyle/>
        <a:p>
          <a:r>
            <a:rPr lang="en-CA" sz="1000" b="1" dirty="0"/>
            <a:t>No investigation</a:t>
          </a:r>
        </a:p>
      </dgm:t>
    </dgm:pt>
    <dgm:pt modelId="{EDAA5620-0977-4892-AAA3-44C7E5A03B29}" type="parTrans" cxnId="{B4EEAF45-A763-4C67-89D7-F6DD0B9DC8BE}">
      <dgm:prSet/>
      <dgm:spPr/>
      <dgm:t>
        <a:bodyPr/>
        <a:lstStyle/>
        <a:p>
          <a:endParaRPr lang="en-CA"/>
        </a:p>
      </dgm:t>
    </dgm:pt>
    <dgm:pt modelId="{D348F268-58E8-4790-9400-03059FA13444}" type="sibTrans" cxnId="{B4EEAF45-A763-4C67-89D7-F6DD0B9DC8BE}">
      <dgm:prSet/>
      <dgm:spPr/>
      <dgm:t>
        <a:bodyPr/>
        <a:lstStyle/>
        <a:p>
          <a:endParaRPr lang="en-CA"/>
        </a:p>
      </dgm:t>
    </dgm:pt>
    <dgm:pt modelId="{0684FA2D-3116-4C86-8D41-9AFF629DA251}">
      <dgm:prSet phldrT="[Text]" custT="1"/>
      <dgm:spPr/>
      <dgm:t>
        <a:bodyPr/>
        <a:lstStyle/>
        <a:p>
          <a:r>
            <a:rPr lang="en-CA" sz="1000" dirty="0"/>
            <a:t>Dismissal letter (anonymized)</a:t>
          </a:r>
        </a:p>
      </dgm:t>
    </dgm:pt>
    <dgm:pt modelId="{BA27D204-A638-424F-BC0B-CADBDA893888}" type="parTrans" cxnId="{C0A1BA36-B52D-4A98-977D-427D9F22410C}">
      <dgm:prSet/>
      <dgm:spPr/>
      <dgm:t>
        <a:bodyPr/>
        <a:lstStyle/>
        <a:p>
          <a:endParaRPr lang="en-CA"/>
        </a:p>
      </dgm:t>
    </dgm:pt>
    <dgm:pt modelId="{5DE065DA-0AEF-4B61-93E5-FE820E978363}" type="sibTrans" cxnId="{C0A1BA36-B52D-4A98-977D-427D9F22410C}">
      <dgm:prSet/>
      <dgm:spPr/>
      <dgm:t>
        <a:bodyPr/>
        <a:lstStyle/>
        <a:p>
          <a:endParaRPr lang="en-CA"/>
        </a:p>
      </dgm:t>
    </dgm:pt>
    <dgm:pt modelId="{4A0FA5A4-32A8-4104-84A0-05D3AAEAF1F8}" type="pres">
      <dgm:prSet presAssocID="{E7F786BD-316B-401B-8BE3-CB7A10F13DE0}" presName="Name0" presStyleCnt="0">
        <dgm:presLayoutVars>
          <dgm:chPref val="1"/>
          <dgm:dir/>
          <dgm:animOne val="branch"/>
          <dgm:animLvl val="lvl"/>
          <dgm:resizeHandles val="exact"/>
        </dgm:presLayoutVars>
      </dgm:prSet>
      <dgm:spPr/>
    </dgm:pt>
    <dgm:pt modelId="{167ED3B6-C7EC-40F1-AB85-738C6EA45A54}" type="pres">
      <dgm:prSet presAssocID="{E54ACCFC-56CE-4436-8E74-649B8EB7B57A}" presName="root1" presStyleCnt="0"/>
      <dgm:spPr/>
    </dgm:pt>
    <dgm:pt modelId="{B389214F-0B78-45CB-8555-9934A1372A44}" type="pres">
      <dgm:prSet presAssocID="{E54ACCFC-56CE-4436-8E74-649B8EB7B57A}" presName="LevelOneTextNode" presStyleLbl="node0" presStyleIdx="0" presStyleCnt="1" custScaleY="104804">
        <dgm:presLayoutVars>
          <dgm:chPref val="3"/>
        </dgm:presLayoutVars>
      </dgm:prSet>
      <dgm:spPr/>
    </dgm:pt>
    <dgm:pt modelId="{4EA0540B-3E97-4529-AA9F-9721EFFC9B01}" type="pres">
      <dgm:prSet presAssocID="{E54ACCFC-56CE-4436-8E74-649B8EB7B57A}" presName="level2hierChild" presStyleCnt="0"/>
      <dgm:spPr/>
    </dgm:pt>
    <dgm:pt modelId="{3E311C13-905F-432C-9FE2-0201FAC6D5DE}" type="pres">
      <dgm:prSet presAssocID="{11B9A4CA-30C3-4F19-A57B-4F58F72D6ED8}" presName="conn2-1" presStyleLbl="parChTrans1D2" presStyleIdx="0" presStyleCnt="2"/>
      <dgm:spPr/>
    </dgm:pt>
    <dgm:pt modelId="{BBBB532A-92F4-49E1-9E8A-B6A4FEB59D14}" type="pres">
      <dgm:prSet presAssocID="{11B9A4CA-30C3-4F19-A57B-4F58F72D6ED8}" presName="connTx" presStyleLbl="parChTrans1D2" presStyleIdx="0" presStyleCnt="2"/>
      <dgm:spPr/>
    </dgm:pt>
    <dgm:pt modelId="{35B8F486-A879-483F-ABA4-DA2683A8469F}" type="pres">
      <dgm:prSet presAssocID="{AFF594FE-5065-4986-90C2-F2FACEA2D392}" presName="root2" presStyleCnt="0"/>
      <dgm:spPr/>
    </dgm:pt>
    <dgm:pt modelId="{A49EF675-F478-4AFC-99EA-17ABDC36D814}" type="pres">
      <dgm:prSet presAssocID="{AFF594FE-5065-4986-90C2-F2FACEA2D392}" presName="LevelTwoTextNode" presStyleLbl="node2" presStyleIdx="0" presStyleCnt="2">
        <dgm:presLayoutVars>
          <dgm:chPref val="3"/>
        </dgm:presLayoutVars>
      </dgm:prSet>
      <dgm:spPr/>
    </dgm:pt>
    <dgm:pt modelId="{648222E8-D464-432C-8694-A90165FBE87D}" type="pres">
      <dgm:prSet presAssocID="{AFF594FE-5065-4986-90C2-F2FACEA2D392}" presName="level3hierChild" presStyleCnt="0"/>
      <dgm:spPr/>
    </dgm:pt>
    <dgm:pt modelId="{3BD1B9EE-C862-447D-AD9A-E26342B01054}" type="pres">
      <dgm:prSet presAssocID="{FC130D1B-AE82-46A0-A6A9-34850C133DBB}" presName="conn2-1" presStyleLbl="parChTrans1D3" presStyleIdx="0" presStyleCnt="2"/>
      <dgm:spPr/>
    </dgm:pt>
    <dgm:pt modelId="{1AC6DAE1-FE62-44D5-9779-A8C100E5B97A}" type="pres">
      <dgm:prSet presAssocID="{FC130D1B-AE82-46A0-A6A9-34850C133DBB}" presName="connTx" presStyleLbl="parChTrans1D3" presStyleIdx="0" presStyleCnt="2"/>
      <dgm:spPr/>
    </dgm:pt>
    <dgm:pt modelId="{F795DE6E-B8FA-4718-B9D7-DAD32FA3986E}" type="pres">
      <dgm:prSet presAssocID="{70FC4978-E544-4E33-8588-B531F3E4DECE}" presName="root2" presStyleCnt="0"/>
      <dgm:spPr/>
    </dgm:pt>
    <dgm:pt modelId="{E146BCE9-B3FE-4BAC-B15C-FEA106E2B5D9}" type="pres">
      <dgm:prSet presAssocID="{70FC4978-E544-4E33-8588-B531F3E4DECE}" presName="LevelTwoTextNode" presStyleLbl="node3" presStyleIdx="0" presStyleCnt="2">
        <dgm:presLayoutVars>
          <dgm:chPref val="3"/>
        </dgm:presLayoutVars>
      </dgm:prSet>
      <dgm:spPr/>
    </dgm:pt>
    <dgm:pt modelId="{84888A1C-CD22-4931-9A63-5470A7E11220}" type="pres">
      <dgm:prSet presAssocID="{70FC4978-E544-4E33-8588-B531F3E4DECE}" presName="level3hierChild" presStyleCnt="0"/>
      <dgm:spPr/>
    </dgm:pt>
    <dgm:pt modelId="{469D6814-3385-4FE1-A99C-8395A3749AC1}" type="pres">
      <dgm:prSet presAssocID="{16C07CAE-EEAB-497A-876D-A0F10A9E639F}" presName="conn2-1" presStyleLbl="parChTrans1D4" presStyleIdx="0" presStyleCnt="11"/>
      <dgm:spPr/>
    </dgm:pt>
    <dgm:pt modelId="{2D48D0B5-F8E4-4C0E-9B04-8799F13D1AB1}" type="pres">
      <dgm:prSet presAssocID="{16C07CAE-EEAB-497A-876D-A0F10A9E639F}" presName="connTx" presStyleLbl="parChTrans1D4" presStyleIdx="0" presStyleCnt="11"/>
      <dgm:spPr/>
    </dgm:pt>
    <dgm:pt modelId="{D1135C73-EFE5-4561-8E9A-B83D32D7BFCB}" type="pres">
      <dgm:prSet presAssocID="{C0478D1A-E9B5-41FF-BEE9-983672DB08E8}" presName="root2" presStyleCnt="0"/>
      <dgm:spPr/>
    </dgm:pt>
    <dgm:pt modelId="{90F4A4F7-4616-475E-AED8-FE346A43DBD8}" type="pres">
      <dgm:prSet presAssocID="{C0478D1A-E9B5-41FF-BEE9-983672DB08E8}" presName="LevelTwoTextNode" presStyleLbl="node4" presStyleIdx="0" presStyleCnt="11">
        <dgm:presLayoutVars>
          <dgm:chPref val="3"/>
        </dgm:presLayoutVars>
      </dgm:prSet>
      <dgm:spPr/>
    </dgm:pt>
    <dgm:pt modelId="{98E47A70-6E47-495E-979C-6849ECB01B58}" type="pres">
      <dgm:prSet presAssocID="{C0478D1A-E9B5-41FF-BEE9-983672DB08E8}" presName="level3hierChild" presStyleCnt="0"/>
      <dgm:spPr/>
    </dgm:pt>
    <dgm:pt modelId="{D19D01EA-5213-42CE-B9E8-3BFD48561413}" type="pres">
      <dgm:prSet presAssocID="{35763592-E2C7-433F-8988-09897EBB5FD4}" presName="conn2-1" presStyleLbl="parChTrans1D4" presStyleIdx="1" presStyleCnt="11"/>
      <dgm:spPr/>
    </dgm:pt>
    <dgm:pt modelId="{2AC65E0A-81C2-449B-BAAC-1601BC46216F}" type="pres">
      <dgm:prSet presAssocID="{35763592-E2C7-433F-8988-09897EBB5FD4}" presName="connTx" presStyleLbl="parChTrans1D4" presStyleIdx="1" presStyleCnt="11"/>
      <dgm:spPr/>
    </dgm:pt>
    <dgm:pt modelId="{DAC022CE-E61F-40C4-BC24-6C483DA90851}" type="pres">
      <dgm:prSet presAssocID="{53225006-CF38-4054-86F4-47904A12F417}" presName="root2" presStyleCnt="0"/>
      <dgm:spPr/>
    </dgm:pt>
    <dgm:pt modelId="{325255ED-0464-45B7-85B4-4DBF65CCE94E}" type="pres">
      <dgm:prSet presAssocID="{53225006-CF38-4054-86F4-47904A12F417}" presName="LevelTwoTextNode" presStyleLbl="node4" presStyleIdx="1" presStyleCnt="11">
        <dgm:presLayoutVars>
          <dgm:chPref val="3"/>
        </dgm:presLayoutVars>
      </dgm:prSet>
      <dgm:spPr/>
    </dgm:pt>
    <dgm:pt modelId="{26AB09A5-6A4F-477E-B693-828953F6D418}" type="pres">
      <dgm:prSet presAssocID="{53225006-CF38-4054-86F4-47904A12F417}" presName="level3hierChild" presStyleCnt="0"/>
      <dgm:spPr/>
    </dgm:pt>
    <dgm:pt modelId="{8989D92F-F7F5-4E2A-A247-9C54F8344410}" type="pres">
      <dgm:prSet presAssocID="{3A8E5F73-2BC3-488C-9701-8A3403315891}" presName="conn2-1" presStyleLbl="parChTrans1D2" presStyleIdx="1" presStyleCnt="2"/>
      <dgm:spPr/>
    </dgm:pt>
    <dgm:pt modelId="{5267EC2B-A533-49DE-BF1B-AC45B5F8605C}" type="pres">
      <dgm:prSet presAssocID="{3A8E5F73-2BC3-488C-9701-8A3403315891}" presName="connTx" presStyleLbl="parChTrans1D2" presStyleIdx="1" presStyleCnt="2"/>
      <dgm:spPr/>
    </dgm:pt>
    <dgm:pt modelId="{7364AD36-CEAA-49AF-959E-4DCA0066E569}" type="pres">
      <dgm:prSet presAssocID="{BC13BCDE-7DFE-4714-B837-35630056C67D}" presName="root2" presStyleCnt="0"/>
      <dgm:spPr/>
    </dgm:pt>
    <dgm:pt modelId="{87A7D751-AEC9-4018-822A-8A32FFE424EC}" type="pres">
      <dgm:prSet presAssocID="{BC13BCDE-7DFE-4714-B837-35630056C67D}" presName="LevelTwoTextNode" presStyleLbl="node2" presStyleIdx="1" presStyleCnt="2">
        <dgm:presLayoutVars>
          <dgm:chPref val="3"/>
        </dgm:presLayoutVars>
      </dgm:prSet>
      <dgm:spPr/>
    </dgm:pt>
    <dgm:pt modelId="{7176852B-1470-4E69-82D9-0DE4B9D3B670}" type="pres">
      <dgm:prSet presAssocID="{BC13BCDE-7DFE-4714-B837-35630056C67D}" presName="level3hierChild" presStyleCnt="0"/>
      <dgm:spPr/>
    </dgm:pt>
    <dgm:pt modelId="{2027021B-C410-4F6D-874A-7C144DEFD5D7}" type="pres">
      <dgm:prSet presAssocID="{B607742B-D986-4091-91AD-3F2318E8729A}" presName="conn2-1" presStyleLbl="parChTrans1D3" presStyleIdx="1" presStyleCnt="2"/>
      <dgm:spPr/>
    </dgm:pt>
    <dgm:pt modelId="{58BE5781-D2ED-494D-8891-851FC6FC1AD1}" type="pres">
      <dgm:prSet presAssocID="{B607742B-D986-4091-91AD-3F2318E8729A}" presName="connTx" presStyleLbl="parChTrans1D3" presStyleIdx="1" presStyleCnt="2"/>
      <dgm:spPr/>
    </dgm:pt>
    <dgm:pt modelId="{FDD3D55F-0BD2-4B84-832E-436FF95BDC92}" type="pres">
      <dgm:prSet presAssocID="{64EB861E-39DF-4A08-8EF5-7CCA0C55C1F9}" presName="root2" presStyleCnt="0"/>
      <dgm:spPr/>
    </dgm:pt>
    <dgm:pt modelId="{6D73BB1F-8630-4210-B7FA-C827FFE10B49}" type="pres">
      <dgm:prSet presAssocID="{64EB861E-39DF-4A08-8EF5-7CCA0C55C1F9}" presName="LevelTwoTextNode" presStyleLbl="node3" presStyleIdx="1" presStyleCnt="2">
        <dgm:presLayoutVars>
          <dgm:chPref val="3"/>
        </dgm:presLayoutVars>
      </dgm:prSet>
      <dgm:spPr/>
    </dgm:pt>
    <dgm:pt modelId="{F6AC7FBE-FE32-4EEF-A61D-F3CF2651AAA6}" type="pres">
      <dgm:prSet presAssocID="{64EB861E-39DF-4A08-8EF5-7CCA0C55C1F9}" presName="level3hierChild" presStyleCnt="0"/>
      <dgm:spPr/>
    </dgm:pt>
    <dgm:pt modelId="{1E44FC18-1FB6-4BD9-8137-65A7FC2FF524}" type="pres">
      <dgm:prSet presAssocID="{5618F757-1008-4662-87E5-89D9E529A031}" presName="conn2-1" presStyleLbl="parChTrans1D4" presStyleIdx="2" presStyleCnt="11"/>
      <dgm:spPr/>
    </dgm:pt>
    <dgm:pt modelId="{AD2CF414-7203-41BC-93F4-F96747CFF76E}" type="pres">
      <dgm:prSet presAssocID="{5618F757-1008-4662-87E5-89D9E529A031}" presName="connTx" presStyleLbl="parChTrans1D4" presStyleIdx="2" presStyleCnt="11"/>
      <dgm:spPr/>
    </dgm:pt>
    <dgm:pt modelId="{517BB866-1A31-4E6E-A6E0-0CA19570D33F}" type="pres">
      <dgm:prSet presAssocID="{CD734A83-878A-488E-9248-067704C88AAC}" presName="root2" presStyleCnt="0"/>
      <dgm:spPr/>
    </dgm:pt>
    <dgm:pt modelId="{6288C2BA-CE24-4C63-A440-0ECB0286DC2F}" type="pres">
      <dgm:prSet presAssocID="{CD734A83-878A-488E-9248-067704C88AAC}" presName="LevelTwoTextNode" presStyleLbl="node4" presStyleIdx="2" presStyleCnt="11" custScaleY="184588">
        <dgm:presLayoutVars>
          <dgm:chPref val="3"/>
        </dgm:presLayoutVars>
      </dgm:prSet>
      <dgm:spPr/>
    </dgm:pt>
    <dgm:pt modelId="{5AB6B238-8EE7-4386-B35D-F81070231233}" type="pres">
      <dgm:prSet presAssocID="{CD734A83-878A-488E-9248-067704C88AAC}" presName="level3hierChild" presStyleCnt="0"/>
      <dgm:spPr/>
    </dgm:pt>
    <dgm:pt modelId="{731A42FB-75A2-4ABF-B7DC-863F56FCC079}" type="pres">
      <dgm:prSet presAssocID="{EDAA5620-0977-4892-AAA3-44C7E5A03B29}" presName="conn2-1" presStyleLbl="parChTrans1D4" presStyleIdx="3" presStyleCnt="11"/>
      <dgm:spPr/>
    </dgm:pt>
    <dgm:pt modelId="{37961A5A-07D6-454B-90C4-67ACD09412E1}" type="pres">
      <dgm:prSet presAssocID="{EDAA5620-0977-4892-AAA3-44C7E5A03B29}" presName="connTx" presStyleLbl="parChTrans1D4" presStyleIdx="3" presStyleCnt="11"/>
      <dgm:spPr/>
    </dgm:pt>
    <dgm:pt modelId="{B460E593-E33C-4E7E-8197-BC16398E5417}" type="pres">
      <dgm:prSet presAssocID="{1A51762E-658E-4BED-9D9F-E21BFA734947}" presName="root2" presStyleCnt="0"/>
      <dgm:spPr/>
    </dgm:pt>
    <dgm:pt modelId="{CEA7F5CF-B9D5-4D9E-BF35-B503ED1D871E}" type="pres">
      <dgm:prSet presAssocID="{1A51762E-658E-4BED-9D9F-E21BFA734947}" presName="LevelTwoTextNode" presStyleLbl="node4" presStyleIdx="3" presStyleCnt="11">
        <dgm:presLayoutVars>
          <dgm:chPref val="3"/>
        </dgm:presLayoutVars>
      </dgm:prSet>
      <dgm:spPr/>
    </dgm:pt>
    <dgm:pt modelId="{7433F385-5225-49BC-B9FB-A04EAAAF1497}" type="pres">
      <dgm:prSet presAssocID="{1A51762E-658E-4BED-9D9F-E21BFA734947}" presName="level3hierChild" presStyleCnt="0"/>
      <dgm:spPr/>
    </dgm:pt>
    <dgm:pt modelId="{D57677AE-7AAB-4D11-8BDE-53968CBD11E2}" type="pres">
      <dgm:prSet presAssocID="{BA27D204-A638-424F-BC0B-CADBDA893888}" presName="conn2-1" presStyleLbl="parChTrans1D4" presStyleIdx="4" presStyleCnt="11"/>
      <dgm:spPr/>
    </dgm:pt>
    <dgm:pt modelId="{8818A57F-E09E-4A69-8DF3-8E682D664E22}" type="pres">
      <dgm:prSet presAssocID="{BA27D204-A638-424F-BC0B-CADBDA893888}" presName="connTx" presStyleLbl="parChTrans1D4" presStyleIdx="4" presStyleCnt="11"/>
      <dgm:spPr/>
    </dgm:pt>
    <dgm:pt modelId="{BE4E67AD-F419-44EB-A368-9F14AFE0079E}" type="pres">
      <dgm:prSet presAssocID="{0684FA2D-3116-4C86-8D41-9AFF629DA251}" presName="root2" presStyleCnt="0"/>
      <dgm:spPr/>
    </dgm:pt>
    <dgm:pt modelId="{A6564983-146F-4DB8-ADBB-6C6D94AE11D0}" type="pres">
      <dgm:prSet presAssocID="{0684FA2D-3116-4C86-8D41-9AFF629DA251}" presName="LevelTwoTextNode" presStyleLbl="node4" presStyleIdx="4" presStyleCnt="11">
        <dgm:presLayoutVars>
          <dgm:chPref val="3"/>
        </dgm:presLayoutVars>
      </dgm:prSet>
      <dgm:spPr/>
    </dgm:pt>
    <dgm:pt modelId="{C911FB38-C055-4994-8373-9C6C6737AB6D}" type="pres">
      <dgm:prSet presAssocID="{0684FA2D-3116-4C86-8D41-9AFF629DA251}" presName="level3hierChild" presStyleCnt="0"/>
      <dgm:spPr/>
    </dgm:pt>
    <dgm:pt modelId="{E2D4F7DE-A643-4E2E-AB0D-726BB394827B}" type="pres">
      <dgm:prSet presAssocID="{A1CC0999-D125-4E13-BFE1-AC57DA9E2F4B}" presName="conn2-1" presStyleLbl="parChTrans1D4" presStyleIdx="5" presStyleCnt="11"/>
      <dgm:spPr/>
    </dgm:pt>
    <dgm:pt modelId="{027A94B4-6517-44D6-9E98-F094E28A9E0A}" type="pres">
      <dgm:prSet presAssocID="{A1CC0999-D125-4E13-BFE1-AC57DA9E2F4B}" presName="connTx" presStyleLbl="parChTrans1D4" presStyleIdx="5" presStyleCnt="11"/>
      <dgm:spPr/>
    </dgm:pt>
    <dgm:pt modelId="{F2870C6C-9E78-4DEE-83E1-5C03BC4BE8AE}" type="pres">
      <dgm:prSet presAssocID="{14A69EE9-2A44-4BFA-8D40-4B8EC773B0C3}" presName="root2" presStyleCnt="0"/>
      <dgm:spPr/>
    </dgm:pt>
    <dgm:pt modelId="{21870F9E-1EBB-427B-8CAC-B629260B9698}" type="pres">
      <dgm:prSet presAssocID="{14A69EE9-2A44-4BFA-8D40-4B8EC773B0C3}" presName="LevelTwoTextNode" presStyleLbl="node4" presStyleIdx="5" presStyleCnt="11">
        <dgm:presLayoutVars>
          <dgm:chPref val="3"/>
        </dgm:presLayoutVars>
      </dgm:prSet>
      <dgm:spPr/>
    </dgm:pt>
    <dgm:pt modelId="{74F5C282-FA2B-4201-92F9-FC61F17F3353}" type="pres">
      <dgm:prSet presAssocID="{14A69EE9-2A44-4BFA-8D40-4B8EC773B0C3}" presName="level3hierChild" presStyleCnt="0"/>
      <dgm:spPr/>
    </dgm:pt>
    <dgm:pt modelId="{B350A008-35EA-4F42-A0D2-A93F60396127}" type="pres">
      <dgm:prSet presAssocID="{4595DF70-F19E-40ED-9853-A57844BFCED1}" presName="conn2-1" presStyleLbl="parChTrans1D4" presStyleIdx="6" presStyleCnt="11"/>
      <dgm:spPr/>
    </dgm:pt>
    <dgm:pt modelId="{9636E7A5-6E1C-46B2-A4E7-D55BE9EF00F3}" type="pres">
      <dgm:prSet presAssocID="{4595DF70-F19E-40ED-9853-A57844BFCED1}" presName="connTx" presStyleLbl="parChTrans1D4" presStyleIdx="6" presStyleCnt="11"/>
      <dgm:spPr/>
    </dgm:pt>
    <dgm:pt modelId="{0D6E3A49-C0FE-4AFF-93B1-3DF880F6D9C2}" type="pres">
      <dgm:prSet presAssocID="{A925EB10-4E01-4733-9CFD-CEC08093276F}" presName="root2" presStyleCnt="0"/>
      <dgm:spPr/>
    </dgm:pt>
    <dgm:pt modelId="{E465453F-4E58-428F-A724-81C62FE51E94}" type="pres">
      <dgm:prSet presAssocID="{A925EB10-4E01-4733-9CFD-CEC08093276F}" presName="LevelTwoTextNode" presStyleLbl="node4" presStyleIdx="6" presStyleCnt="11">
        <dgm:presLayoutVars>
          <dgm:chPref val="3"/>
        </dgm:presLayoutVars>
      </dgm:prSet>
      <dgm:spPr/>
    </dgm:pt>
    <dgm:pt modelId="{B8C18327-B343-46C6-9443-49CA07BEF159}" type="pres">
      <dgm:prSet presAssocID="{A925EB10-4E01-4733-9CFD-CEC08093276F}" presName="level3hierChild" presStyleCnt="0"/>
      <dgm:spPr/>
    </dgm:pt>
    <dgm:pt modelId="{F9CE0FEC-BD65-497C-B672-76529CBF88D7}" type="pres">
      <dgm:prSet presAssocID="{37410533-1506-43CC-B6F8-E7CC414836C4}" presName="conn2-1" presStyleLbl="parChTrans1D4" presStyleIdx="7" presStyleCnt="11"/>
      <dgm:spPr/>
    </dgm:pt>
    <dgm:pt modelId="{27585D98-6DCC-47DA-867F-413C0BAD6C5F}" type="pres">
      <dgm:prSet presAssocID="{37410533-1506-43CC-B6F8-E7CC414836C4}" presName="connTx" presStyleLbl="parChTrans1D4" presStyleIdx="7" presStyleCnt="11"/>
      <dgm:spPr/>
    </dgm:pt>
    <dgm:pt modelId="{70909608-33B6-4BAA-B2BE-B46C781C90B3}" type="pres">
      <dgm:prSet presAssocID="{1EE7064E-E781-4526-B69E-67DAE285E278}" presName="root2" presStyleCnt="0"/>
      <dgm:spPr/>
    </dgm:pt>
    <dgm:pt modelId="{16747F6F-ADB5-498E-B62E-114F30C8BA10}" type="pres">
      <dgm:prSet presAssocID="{1EE7064E-E781-4526-B69E-67DAE285E278}" presName="LevelTwoTextNode" presStyleLbl="node4" presStyleIdx="7" presStyleCnt="11">
        <dgm:presLayoutVars>
          <dgm:chPref val="3"/>
        </dgm:presLayoutVars>
      </dgm:prSet>
      <dgm:spPr/>
    </dgm:pt>
    <dgm:pt modelId="{EDF0C9C3-F73E-4BBD-AC46-7EFB8ADFB64F}" type="pres">
      <dgm:prSet presAssocID="{1EE7064E-E781-4526-B69E-67DAE285E278}" presName="level3hierChild" presStyleCnt="0"/>
      <dgm:spPr/>
    </dgm:pt>
    <dgm:pt modelId="{E4C60B04-82BB-4CC4-B802-8FC5A2FF5C69}" type="pres">
      <dgm:prSet presAssocID="{822FBFDC-468E-46A8-9459-D017CDADFA29}" presName="conn2-1" presStyleLbl="parChTrans1D4" presStyleIdx="8" presStyleCnt="11"/>
      <dgm:spPr/>
    </dgm:pt>
    <dgm:pt modelId="{800460EF-11E2-4206-80A0-77E430E940C9}" type="pres">
      <dgm:prSet presAssocID="{822FBFDC-468E-46A8-9459-D017CDADFA29}" presName="connTx" presStyleLbl="parChTrans1D4" presStyleIdx="8" presStyleCnt="11"/>
      <dgm:spPr/>
    </dgm:pt>
    <dgm:pt modelId="{5D49BD57-FE01-424E-9722-8C8664D6ABE5}" type="pres">
      <dgm:prSet presAssocID="{32399A22-232C-45E0-8EC7-D7BFA997563D}" presName="root2" presStyleCnt="0"/>
      <dgm:spPr/>
    </dgm:pt>
    <dgm:pt modelId="{E5926367-0622-458A-AC06-65C3AF626189}" type="pres">
      <dgm:prSet presAssocID="{32399A22-232C-45E0-8EC7-D7BFA997563D}" presName="LevelTwoTextNode" presStyleLbl="node4" presStyleIdx="8" presStyleCnt="11">
        <dgm:presLayoutVars>
          <dgm:chPref val="3"/>
        </dgm:presLayoutVars>
      </dgm:prSet>
      <dgm:spPr/>
    </dgm:pt>
    <dgm:pt modelId="{A83CF134-C7BF-412E-A582-6F9CD014E24B}" type="pres">
      <dgm:prSet presAssocID="{32399A22-232C-45E0-8EC7-D7BFA997563D}" presName="level3hierChild" presStyleCnt="0"/>
      <dgm:spPr/>
    </dgm:pt>
    <dgm:pt modelId="{8618B393-BACA-49BB-A793-4A7068A1C5BB}" type="pres">
      <dgm:prSet presAssocID="{4A5A2D09-E359-43BF-8ADD-FE2F956BB50E}" presName="conn2-1" presStyleLbl="parChTrans1D4" presStyleIdx="9" presStyleCnt="11"/>
      <dgm:spPr/>
    </dgm:pt>
    <dgm:pt modelId="{26381E34-71E4-4E43-BA11-058EE07B039C}" type="pres">
      <dgm:prSet presAssocID="{4A5A2D09-E359-43BF-8ADD-FE2F956BB50E}" presName="connTx" presStyleLbl="parChTrans1D4" presStyleIdx="9" presStyleCnt="11"/>
      <dgm:spPr/>
    </dgm:pt>
    <dgm:pt modelId="{6178C4E3-DCF3-4CD1-B0EA-C45609164784}" type="pres">
      <dgm:prSet presAssocID="{C9C503BA-46A4-4BF7-BC9B-E7045BE842BF}" presName="root2" presStyleCnt="0"/>
      <dgm:spPr/>
    </dgm:pt>
    <dgm:pt modelId="{312D5F05-0BDC-4EE2-821B-00C31D3FD408}" type="pres">
      <dgm:prSet presAssocID="{C9C503BA-46A4-4BF7-BC9B-E7045BE842BF}" presName="LevelTwoTextNode" presStyleLbl="node4" presStyleIdx="9" presStyleCnt="11">
        <dgm:presLayoutVars>
          <dgm:chPref val="3"/>
        </dgm:presLayoutVars>
      </dgm:prSet>
      <dgm:spPr/>
    </dgm:pt>
    <dgm:pt modelId="{13AB0F80-95CE-4980-AD50-9E938E82244B}" type="pres">
      <dgm:prSet presAssocID="{C9C503BA-46A4-4BF7-BC9B-E7045BE842BF}" presName="level3hierChild" presStyleCnt="0"/>
      <dgm:spPr/>
    </dgm:pt>
    <dgm:pt modelId="{C6E5F17D-BBA5-487B-8589-B07093EDACB6}" type="pres">
      <dgm:prSet presAssocID="{8B05CBAA-23DE-4B7E-9076-CA882F12A10C}" presName="conn2-1" presStyleLbl="parChTrans1D4" presStyleIdx="10" presStyleCnt="11"/>
      <dgm:spPr/>
    </dgm:pt>
    <dgm:pt modelId="{37C36B83-EF90-49E3-A4AC-29DEB6BF0CCF}" type="pres">
      <dgm:prSet presAssocID="{8B05CBAA-23DE-4B7E-9076-CA882F12A10C}" presName="connTx" presStyleLbl="parChTrans1D4" presStyleIdx="10" presStyleCnt="11"/>
      <dgm:spPr/>
    </dgm:pt>
    <dgm:pt modelId="{79FA6ACF-4775-4F83-978D-C1CA93C17449}" type="pres">
      <dgm:prSet presAssocID="{D42BB7E4-2F44-4DA2-816E-C90E036B974C}" presName="root2" presStyleCnt="0"/>
      <dgm:spPr/>
    </dgm:pt>
    <dgm:pt modelId="{21D26C09-F374-440D-8EF2-61D14C83DC38}" type="pres">
      <dgm:prSet presAssocID="{D42BB7E4-2F44-4DA2-816E-C90E036B974C}" presName="LevelTwoTextNode" presStyleLbl="node4" presStyleIdx="10" presStyleCnt="11">
        <dgm:presLayoutVars>
          <dgm:chPref val="3"/>
        </dgm:presLayoutVars>
      </dgm:prSet>
      <dgm:spPr/>
    </dgm:pt>
    <dgm:pt modelId="{07D80233-1175-4252-AA9F-3CAA96D6070D}" type="pres">
      <dgm:prSet presAssocID="{D42BB7E4-2F44-4DA2-816E-C90E036B974C}" presName="level3hierChild" presStyleCnt="0"/>
      <dgm:spPr/>
    </dgm:pt>
  </dgm:ptLst>
  <dgm:cxnLst>
    <dgm:cxn modelId="{0CF39806-A2C8-440E-888C-0AE620440AA1}" type="presOf" srcId="{37410533-1506-43CC-B6F8-E7CC414836C4}" destId="{27585D98-6DCC-47DA-867F-413C0BAD6C5F}" srcOrd="1" destOrd="0" presId="urn:microsoft.com/office/officeart/2008/layout/HorizontalMultiLevelHierarchy"/>
    <dgm:cxn modelId="{7C1CF30D-3994-475F-9520-95DAF9205CF4}" type="presOf" srcId="{A1CC0999-D125-4E13-BFE1-AC57DA9E2F4B}" destId="{027A94B4-6517-44D6-9E98-F094E28A9E0A}" srcOrd="1" destOrd="0" presId="urn:microsoft.com/office/officeart/2008/layout/HorizontalMultiLevelHierarchy"/>
    <dgm:cxn modelId="{08EDAC12-EBF0-4629-8240-C65CBD952142}" type="presOf" srcId="{3A8E5F73-2BC3-488C-9701-8A3403315891}" destId="{5267EC2B-A533-49DE-BF1B-AC45B5F8605C}" srcOrd="1" destOrd="0" presId="urn:microsoft.com/office/officeart/2008/layout/HorizontalMultiLevelHierarchy"/>
    <dgm:cxn modelId="{46BE9716-9BAE-4C2D-A19C-15C442BFABA7}" type="presOf" srcId="{FC130D1B-AE82-46A0-A6A9-34850C133DBB}" destId="{1AC6DAE1-FE62-44D5-9779-A8C100E5B97A}" srcOrd="1" destOrd="0" presId="urn:microsoft.com/office/officeart/2008/layout/HorizontalMultiLevelHierarchy"/>
    <dgm:cxn modelId="{3FD18D17-9FDE-4265-A46C-808E1E3675AF}" type="presOf" srcId="{A1CC0999-D125-4E13-BFE1-AC57DA9E2F4B}" destId="{E2D4F7DE-A643-4E2E-AB0D-726BB394827B}" srcOrd="0" destOrd="0" presId="urn:microsoft.com/office/officeart/2008/layout/HorizontalMultiLevelHierarchy"/>
    <dgm:cxn modelId="{CBE3731E-7E2E-48D9-AA31-175570DBE9AC}" srcId="{70FC4978-E544-4E33-8588-B531F3E4DECE}" destId="{53225006-CF38-4054-86F4-47904A12F417}" srcOrd="1" destOrd="0" parTransId="{35763592-E2C7-433F-8988-09897EBB5FD4}" sibTransId="{C672130A-ADB8-4C0B-9ED1-DB2D00427E88}"/>
    <dgm:cxn modelId="{C37F761F-9E3D-4F97-BAB4-801EAEABF01B}" srcId="{E54ACCFC-56CE-4436-8E74-649B8EB7B57A}" destId="{BC13BCDE-7DFE-4714-B837-35630056C67D}" srcOrd="1" destOrd="0" parTransId="{3A8E5F73-2BC3-488C-9701-8A3403315891}" sibTransId="{F1ED2304-F068-4DB6-A835-50CA0D6FE9E5}"/>
    <dgm:cxn modelId="{61726821-B3AA-496D-B726-A0F472872AB2}" type="presOf" srcId="{16C07CAE-EEAB-497A-876D-A0F10A9E639F}" destId="{2D48D0B5-F8E4-4C0E-9B04-8799F13D1AB1}" srcOrd="1" destOrd="0" presId="urn:microsoft.com/office/officeart/2008/layout/HorizontalMultiLevelHierarchy"/>
    <dgm:cxn modelId="{3D175726-7EE3-433E-9523-2DBEB6546498}" type="presOf" srcId="{14A69EE9-2A44-4BFA-8D40-4B8EC773B0C3}" destId="{21870F9E-1EBB-427B-8CAC-B629260B9698}" srcOrd="0" destOrd="0" presId="urn:microsoft.com/office/officeart/2008/layout/HorizontalMultiLevelHierarchy"/>
    <dgm:cxn modelId="{29558B28-8FC0-4BE3-84A9-56FC758FFC1D}" type="presOf" srcId="{E54ACCFC-56CE-4436-8E74-649B8EB7B57A}" destId="{B389214F-0B78-45CB-8555-9934A1372A44}" srcOrd="0" destOrd="0" presId="urn:microsoft.com/office/officeart/2008/layout/HorizontalMultiLevelHierarchy"/>
    <dgm:cxn modelId="{C2AAAE2F-CF18-4E16-8124-CF0F3680BC4E}" type="presOf" srcId="{35763592-E2C7-433F-8988-09897EBB5FD4}" destId="{D19D01EA-5213-42CE-B9E8-3BFD48561413}" srcOrd="0" destOrd="0" presId="urn:microsoft.com/office/officeart/2008/layout/HorizontalMultiLevelHierarchy"/>
    <dgm:cxn modelId="{C0A1BA36-B52D-4A98-977D-427D9F22410C}" srcId="{1A51762E-658E-4BED-9D9F-E21BFA734947}" destId="{0684FA2D-3116-4C86-8D41-9AFF629DA251}" srcOrd="0" destOrd="0" parTransId="{BA27D204-A638-424F-BC0B-CADBDA893888}" sibTransId="{5DE065DA-0AEF-4B61-93E5-FE820E978363}"/>
    <dgm:cxn modelId="{31B50E3A-BEAF-4296-9337-8DB95E964392}" srcId="{1EE7064E-E781-4526-B69E-67DAE285E278}" destId="{32399A22-232C-45E0-8EC7-D7BFA997563D}" srcOrd="0" destOrd="0" parTransId="{822FBFDC-468E-46A8-9459-D017CDADFA29}" sibTransId="{FD42D418-527A-48DB-9345-D7B1A75BB10C}"/>
    <dgm:cxn modelId="{B6758E40-7D12-404D-A15E-6BA7656192B0}" type="presOf" srcId="{5618F757-1008-4662-87E5-89D9E529A031}" destId="{1E44FC18-1FB6-4BD9-8137-65A7FC2FF524}" srcOrd="0" destOrd="0" presId="urn:microsoft.com/office/officeart/2008/layout/HorizontalMultiLevelHierarchy"/>
    <dgm:cxn modelId="{BBED6E5C-2BEA-45D8-B5F4-FB284650C22A}" srcId="{64EB861E-39DF-4A08-8EF5-7CCA0C55C1F9}" destId="{CD734A83-878A-488E-9248-067704C88AAC}" srcOrd="0" destOrd="0" parTransId="{5618F757-1008-4662-87E5-89D9E529A031}" sibTransId="{FC5EA6BD-EC3D-4291-901B-F70689713EB9}"/>
    <dgm:cxn modelId="{1D2AEC5F-639D-43DE-845C-59CB4E6154DE}" type="presOf" srcId="{BA27D204-A638-424F-BC0B-CADBDA893888}" destId="{8818A57F-E09E-4A69-8DF3-8E682D664E22}" srcOrd="1" destOrd="0" presId="urn:microsoft.com/office/officeart/2008/layout/HorizontalMultiLevelHierarchy"/>
    <dgm:cxn modelId="{CB0A4542-81AA-4617-988C-17CB5D280A2B}" type="presOf" srcId="{FC130D1B-AE82-46A0-A6A9-34850C133DBB}" destId="{3BD1B9EE-C862-447D-AD9A-E26342B01054}" srcOrd="0" destOrd="0" presId="urn:microsoft.com/office/officeart/2008/layout/HorizontalMultiLevelHierarchy"/>
    <dgm:cxn modelId="{D86EB062-F8A3-469C-89BE-EE92B5BE4A3E}" type="presOf" srcId="{4595DF70-F19E-40ED-9853-A57844BFCED1}" destId="{B350A008-35EA-4F42-A0D2-A93F60396127}" srcOrd="0" destOrd="0" presId="urn:microsoft.com/office/officeart/2008/layout/HorizontalMultiLevelHierarchy"/>
    <dgm:cxn modelId="{56860845-2FB1-4C17-B5AB-2B6D930CD4FC}" type="presOf" srcId="{70FC4978-E544-4E33-8588-B531F3E4DECE}" destId="{E146BCE9-B3FE-4BAC-B15C-FEA106E2B5D9}" srcOrd="0" destOrd="0" presId="urn:microsoft.com/office/officeart/2008/layout/HorizontalMultiLevelHierarchy"/>
    <dgm:cxn modelId="{B4EEAF45-A763-4C67-89D7-F6DD0B9DC8BE}" srcId="{CD734A83-878A-488E-9248-067704C88AAC}" destId="{1A51762E-658E-4BED-9D9F-E21BFA734947}" srcOrd="0" destOrd="0" parTransId="{EDAA5620-0977-4892-AAA3-44C7E5A03B29}" sibTransId="{D348F268-58E8-4790-9400-03059FA13444}"/>
    <dgm:cxn modelId="{030C8647-CA67-4E2B-9592-C25B412CBDBE}" type="presOf" srcId="{4A5A2D09-E359-43BF-8ADD-FE2F956BB50E}" destId="{26381E34-71E4-4E43-BA11-058EE07B039C}" srcOrd="1" destOrd="0" presId="urn:microsoft.com/office/officeart/2008/layout/HorizontalMultiLevelHierarchy"/>
    <dgm:cxn modelId="{8E30934B-699E-4F88-8D74-C6D6CCB17901}" srcId="{70FC4978-E544-4E33-8588-B531F3E4DECE}" destId="{C0478D1A-E9B5-41FF-BEE9-983672DB08E8}" srcOrd="0" destOrd="0" parTransId="{16C07CAE-EEAB-497A-876D-A0F10A9E639F}" sibTransId="{F282F113-3C87-4EFC-BE0E-BF4EE6C2B54A}"/>
    <dgm:cxn modelId="{9D5A786C-D0EF-4F1F-9161-C36E841F06FF}" type="presOf" srcId="{4A5A2D09-E359-43BF-8ADD-FE2F956BB50E}" destId="{8618B393-BACA-49BB-A793-4A7068A1C5BB}" srcOrd="0" destOrd="0" presId="urn:microsoft.com/office/officeart/2008/layout/HorizontalMultiLevelHierarchy"/>
    <dgm:cxn modelId="{38940451-A033-4DD5-A9C6-4BEACF09E490}" srcId="{AFF594FE-5065-4986-90C2-F2FACEA2D392}" destId="{70FC4978-E544-4E33-8588-B531F3E4DECE}" srcOrd="0" destOrd="0" parTransId="{FC130D1B-AE82-46A0-A6A9-34850C133DBB}" sibTransId="{CD6FAD7F-A4A0-4DDD-AFDA-49FC7AAF28F9}"/>
    <dgm:cxn modelId="{233FDA56-88C4-43A8-AABE-F08C5D80DD98}" type="presOf" srcId="{35763592-E2C7-433F-8988-09897EBB5FD4}" destId="{2AC65E0A-81C2-449B-BAAC-1601BC46216F}" srcOrd="1" destOrd="0" presId="urn:microsoft.com/office/officeart/2008/layout/HorizontalMultiLevelHierarchy"/>
    <dgm:cxn modelId="{0F7C917B-47ED-4294-B94E-1AEA35782EDD}" type="presOf" srcId="{1EE7064E-E781-4526-B69E-67DAE285E278}" destId="{16747F6F-ADB5-498E-B62E-114F30C8BA10}" srcOrd="0" destOrd="0" presId="urn:microsoft.com/office/officeart/2008/layout/HorizontalMultiLevelHierarchy"/>
    <dgm:cxn modelId="{87D08B7C-C2BC-4DD0-9BCF-6FB228ACEAFF}" type="presOf" srcId="{C0478D1A-E9B5-41FF-BEE9-983672DB08E8}" destId="{90F4A4F7-4616-475E-AED8-FE346A43DBD8}" srcOrd="0" destOrd="0" presId="urn:microsoft.com/office/officeart/2008/layout/HorizontalMultiLevelHierarchy"/>
    <dgm:cxn modelId="{9FD98C7C-755A-4308-ABCA-BEE55EABE012}" type="presOf" srcId="{8B05CBAA-23DE-4B7E-9076-CA882F12A10C}" destId="{37C36B83-EF90-49E3-A4AC-29DEB6BF0CCF}" srcOrd="1" destOrd="0" presId="urn:microsoft.com/office/officeart/2008/layout/HorizontalMultiLevelHierarchy"/>
    <dgm:cxn modelId="{C6DE307D-5E44-4977-ADEB-705DBA320AED}" type="presOf" srcId="{4595DF70-F19E-40ED-9853-A57844BFCED1}" destId="{9636E7A5-6E1C-46B2-A4E7-D55BE9EF00F3}" srcOrd="1" destOrd="0" presId="urn:microsoft.com/office/officeart/2008/layout/HorizontalMultiLevelHierarchy"/>
    <dgm:cxn modelId="{2254E47D-CD51-47D7-B47B-212E76D22D97}" type="presOf" srcId="{D42BB7E4-2F44-4DA2-816E-C90E036B974C}" destId="{21D26C09-F374-440D-8EF2-61D14C83DC38}" srcOrd="0" destOrd="0" presId="urn:microsoft.com/office/officeart/2008/layout/HorizontalMultiLevelHierarchy"/>
    <dgm:cxn modelId="{B82A4D80-4B71-4ADD-96DB-3F45577587A3}" type="presOf" srcId="{AFF594FE-5065-4986-90C2-F2FACEA2D392}" destId="{A49EF675-F478-4AFC-99EA-17ABDC36D814}" srcOrd="0" destOrd="0" presId="urn:microsoft.com/office/officeart/2008/layout/HorizontalMultiLevelHierarchy"/>
    <dgm:cxn modelId="{844AC486-6115-456F-B3E2-F80B4E551074}" type="presOf" srcId="{16C07CAE-EEAB-497A-876D-A0F10A9E639F}" destId="{469D6814-3385-4FE1-A99C-8395A3749AC1}" srcOrd="0" destOrd="0" presId="urn:microsoft.com/office/officeart/2008/layout/HorizontalMultiLevelHierarchy"/>
    <dgm:cxn modelId="{4239EA86-7548-4D19-85C4-235D9242151A}" type="presOf" srcId="{B607742B-D986-4091-91AD-3F2318E8729A}" destId="{2027021B-C410-4F6D-874A-7C144DEFD5D7}" srcOrd="0" destOrd="0" presId="urn:microsoft.com/office/officeart/2008/layout/HorizontalMultiLevelHierarchy"/>
    <dgm:cxn modelId="{6D99EA86-1490-4B54-B6E2-05A6D6431F76}" type="presOf" srcId="{822FBFDC-468E-46A8-9459-D017CDADFA29}" destId="{800460EF-11E2-4206-80A0-77E430E940C9}" srcOrd="1" destOrd="0" presId="urn:microsoft.com/office/officeart/2008/layout/HorizontalMultiLevelHierarchy"/>
    <dgm:cxn modelId="{BDA57388-567B-4DD7-B563-DE280E123D84}" type="presOf" srcId="{E7F786BD-316B-401B-8BE3-CB7A10F13DE0}" destId="{4A0FA5A4-32A8-4104-84A0-05D3AAEAF1F8}" srcOrd="0" destOrd="0" presId="urn:microsoft.com/office/officeart/2008/layout/HorizontalMultiLevelHierarchy"/>
    <dgm:cxn modelId="{86823791-95E2-4E3A-AECF-6DA340CD4A72}" type="presOf" srcId="{11B9A4CA-30C3-4F19-A57B-4F58F72D6ED8}" destId="{3E311C13-905F-432C-9FE2-0201FAC6D5DE}" srcOrd="0" destOrd="0" presId="urn:microsoft.com/office/officeart/2008/layout/HorizontalMultiLevelHierarchy"/>
    <dgm:cxn modelId="{4ADE5E96-627D-4D8C-B7B1-180935880D59}" type="presOf" srcId="{1A51762E-658E-4BED-9D9F-E21BFA734947}" destId="{CEA7F5CF-B9D5-4D9E-BF35-B503ED1D871E}" srcOrd="0" destOrd="0" presId="urn:microsoft.com/office/officeart/2008/layout/HorizontalMultiLevelHierarchy"/>
    <dgm:cxn modelId="{9FCE899D-DE55-41F6-B11E-490BF39FE0BA}" type="presOf" srcId="{A925EB10-4E01-4733-9CFD-CEC08093276F}" destId="{E465453F-4E58-428F-A724-81C62FE51E94}" srcOrd="0" destOrd="0" presId="urn:microsoft.com/office/officeart/2008/layout/HorizontalMultiLevelHierarchy"/>
    <dgm:cxn modelId="{D168019F-BD4C-4D08-9B29-35960DA7059F}" srcId="{E7F786BD-316B-401B-8BE3-CB7A10F13DE0}" destId="{E54ACCFC-56CE-4436-8E74-649B8EB7B57A}" srcOrd="0" destOrd="0" parTransId="{13C7CF36-337A-4646-A2AF-4890F4137DE3}" sibTransId="{0FA598E0-5265-4EBA-BD7F-4243E63498B7}"/>
    <dgm:cxn modelId="{694BD09F-8B7D-497E-BB25-0BE8CBAD08B1}" type="presOf" srcId="{3A8E5F73-2BC3-488C-9701-8A3403315891}" destId="{8989D92F-F7F5-4E2A-A247-9C54F8344410}" srcOrd="0" destOrd="0" presId="urn:microsoft.com/office/officeart/2008/layout/HorizontalMultiLevelHierarchy"/>
    <dgm:cxn modelId="{28F606A5-167F-4CCB-8ED1-A5D4C4448E9B}" type="presOf" srcId="{B607742B-D986-4091-91AD-3F2318E8729A}" destId="{58BE5781-D2ED-494D-8891-851FC6FC1AD1}" srcOrd="1" destOrd="0" presId="urn:microsoft.com/office/officeart/2008/layout/HorizontalMultiLevelHierarchy"/>
    <dgm:cxn modelId="{0FE9BFA5-DDED-4E39-8176-B6813CACC7EE}" srcId="{A925EB10-4E01-4733-9CFD-CEC08093276F}" destId="{1EE7064E-E781-4526-B69E-67DAE285E278}" srcOrd="0" destOrd="0" parTransId="{37410533-1506-43CC-B6F8-E7CC414836C4}" sibTransId="{A6B3BB01-3A55-4D2A-A5B4-BC54085715B5}"/>
    <dgm:cxn modelId="{DBCDA8A9-062F-4D02-AA03-A7A879E9BAB9}" type="presOf" srcId="{822FBFDC-468E-46A8-9459-D017CDADFA29}" destId="{E4C60B04-82BB-4CC4-B802-8FC5A2FF5C69}" srcOrd="0" destOrd="0" presId="urn:microsoft.com/office/officeart/2008/layout/HorizontalMultiLevelHierarchy"/>
    <dgm:cxn modelId="{498442B5-4151-4C18-8B09-A0FC4A366E8B}" type="presOf" srcId="{8B05CBAA-23DE-4B7E-9076-CA882F12A10C}" destId="{C6E5F17D-BBA5-487B-8589-B07093EDACB6}" srcOrd="0" destOrd="0" presId="urn:microsoft.com/office/officeart/2008/layout/HorizontalMultiLevelHierarchy"/>
    <dgm:cxn modelId="{30F72FBB-C18C-4A57-B9EA-95E6B0D3F897}" srcId="{64EB861E-39DF-4A08-8EF5-7CCA0C55C1F9}" destId="{14A69EE9-2A44-4BFA-8D40-4B8EC773B0C3}" srcOrd="1" destOrd="0" parTransId="{A1CC0999-D125-4E13-BFE1-AC57DA9E2F4B}" sibTransId="{1E44B605-6D27-490D-A303-9A7281F5868F}"/>
    <dgm:cxn modelId="{45071DBC-0F6A-4BEE-A904-341BF232CBB4}" type="presOf" srcId="{53225006-CF38-4054-86F4-47904A12F417}" destId="{325255ED-0464-45B7-85B4-4DBF65CCE94E}" srcOrd="0" destOrd="0" presId="urn:microsoft.com/office/officeart/2008/layout/HorizontalMultiLevelHierarchy"/>
    <dgm:cxn modelId="{8939FEBF-2E43-4905-BADC-99BBBB01CBF4}" srcId="{BC13BCDE-7DFE-4714-B837-35630056C67D}" destId="{64EB861E-39DF-4A08-8EF5-7CCA0C55C1F9}" srcOrd="0" destOrd="0" parTransId="{B607742B-D986-4091-91AD-3F2318E8729A}" sibTransId="{BB41389F-760B-468D-B6EE-0B7681687006}"/>
    <dgm:cxn modelId="{9B4B57C3-346E-49C8-B550-B2FDF5B18B1D}" srcId="{C9C503BA-46A4-4BF7-BC9B-E7045BE842BF}" destId="{D42BB7E4-2F44-4DA2-816E-C90E036B974C}" srcOrd="0" destOrd="0" parTransId="{8B05CBAA-23DE-4B7E-9076-CA882F12A10C}" sibTransId="{5EE8B93A-EC11-46F8-8E95-1D078F94551B}"/>
    <dgm:cxn modelId="{BFBF8DCD-5BA6-4350-9A0F-FEC619C605B2}" srcId="{14A69EE9-2A44-4BFA-8D40-4B8EC773B0C3}" destId="{A925EB10-4E01-4733-9CFD-CEC08093276F}" srcOrd="0" destOrd="0" parTransId="{4595DF70-F19E-40ED-9853-A57844BFCED1}" sibTransId="{1137F2A5-FF39-4181-AB16-0540E2EB8549}"/>
    <dgm:cxn modelId="{F7228ECD-5D80-470D-BA39-D183E693ED4C}" type="presOf" srcId="{32399A22-232C-45E0-8EC7-D7BFA997563D}" destId="{E5926367-0622-458A-AC06-65C3AF626189}" srcOrd="0" destOrd="0" presId="urn:microsoft.com/office/officeart/2008/layout/HorizontalMultiLevelHierarchy"/>
    <dgm:cxn modelId="{3568BACE-A93A-4A8F-B3FB-BA0668255E07}" srcId="{14A69EE9-2A44-4BFA-8D40-4B8EC773B0C3}" destId="{C9C503BA-46A4-4BF7-BC9B-E7045BE842BF}" srcOrd="1" destOrd="0" parTransId="{4A5A2D09-E359-43BF-8ADD-FE2F956BB50E}" sibTransId="{FA0EE111-787C-49C8-A153-873114E24555}"/>
    <dgm:cxn modelId="{A01D1CD0-9619-440B-8B4E-B4F677C6367C}" type="presOf" srcId="{EDAA5620-0977-4892-AAA3-44C7E5A03B29}" destId="{731A42FB-75A2-4ABF-B7DC-863F56FCC079}" srcOrd="0" destOrd="0" presId="urn:microsoft.com/office/officeart/2008/layout/HorizontalMultiLevelHierarchy"/>
    <dgm:cxn modelId="{4AE5E3D4-4BAE-4DD6-9BB3-533F9873B7C6}" type="presOf" srcId="{EDAA5620-0977-4892-AAA3-44C7E5A03B29}" destId="{37961A5A-07D6-454B-90C4-67ACD09412E1}" srcOrd="1" destOrd="0" presId="urn:microsoft.com/office/officeart/2008/layout/HorizontalMultiLevelHierarchy"/>
    <dgm:cxn modelId="{CF2B2BDC-6FC2-4598-845E-EF4C4ABB31A2}" srcId="{E54ACCFC-56CE-4436-8E74-649B8EB7B57A}" destId="{AFF594FE-5065-4986-90C2-F2FACEA2D392}" srcOrd="0" destOrd="0" parTransId="{11B9A4CA-30C3-4F19-A57B-4F58F72D6ED8}" sibTransId="{F62C6C3A-6AF4-464F-92BD-C9E34DA37277}"/>
    <dgm:cxn modelId="{8557CFE1-EB91-464F-A891-0DF2B9BB231D}" type="presOf" srcId="{11B9A4CA-30C3-4F19-A57B-4F58F72D6ED8}" destId="{BBBB532A-92F4-49E1-9E8A-B6A4FEB59D14}" srcOrd="1" destOrd="0" presId="urn:microsoft.com/office/officeart/2008/layout/HorizontalMultiLevelHierarchy"/>
    <dgm:cxn modelId="{740207E5-E6EF-4459-981B-93DE596B7ED8}" type="presOf" srcId="{CD734A83-878A-488E-9248-067704C88AAC}" destId="{6288C2BA-CE24-4C63-A440-0ECB0286DC2F}" srcOrd="0" destOrd="0" presId="urn:microsoft.com/office/officeart/2008/layout/HorizontalMultiLevelHierarchy"/>
    <dgm:cxn modelId="{F98326E5-5D92-4230-B030-127598EA3960}" type="presOf" srcId="{37410533-1506-43CC-B6F8-E7CC414836C4}" destId="{F9CE0FEC-BD65-497C-B672-76529CBF88D7}" srcOrd="0" destOrd="0" presId="urn:microsoft.com/office/officeart/2008/layout/HorizontalMultiLevelHierarchy"/>
    <dgm:cxn modelId="{594E5CEB-8B6E-4289-A6DB-F67A3C17E19D}" type="presOf" srcId="{5618F757-1008-4662-87E5-89D9E529A031}" destId="{AD2CF414-7203-41BC-93F4-F96747CFF76E}" srcOrd="1" destOrd="0" presId="urn:microsoft.com/office/officeart/2008/layout/HorizontalMultiLevelHierarchy"/>
    <dgm:cxn modelId="{B60E14F5-646F-4ADC-9E31-200A608E53E2}" type="presOf" srcId="{64EB861E-39DF-4A08-8EF5-7CCA0C55C1F9}" destId="{6D73BB1F-8630-4210-B7FA-C827FFE10B49}" srcOrd="0" destOrd="0" presId="urn:microsoft.com/office/officeart/2008/layout/HorizontalMultiLevelHierarchy"/>
    <dgm:cxn modelId="{AB9B01FC-26DB-4567-A229-450AA4D03053}" type="presOf" srcId="{BC13BCDE-7DFE-4714-B837-35630056C67D}" destId="{87A7D751-AEC9-4018-822A-8A32FFE424EC}" srcOrd="0" destOrd="0" presId="urn:microsoft.com/office/officeart/2008/layout/HorizontalMultiLevelHierarchy"/>
    <dgm:cxn modelId="{43E68BFD-EEE1-4564-82B8-CEBB9B8EB737}" type="presOf" srcId="{0684FA2D-3116-4C86-8D41-9AFF629DA251}" destId="{A6564983-146F-4DB8-ADBB-6C6D94AE11D0}" srcOrd="0" destOrd="0" presId="urn:microsoft.com/office/officeart/2008/layout/HorizontalMultiLevelHierarchy"/>
    <dgm:cxn modelId="{B65866FE-F989-4E44-AF1C-A9A6CDC92DF5}" type="presOf" srcId="{BA27D204-A638-424F-BC0B-CADBDA893888}" destId="{D57677AE-7AAB-4D11-8BDE-53968CBD11E2}" srcOrd="0" destOrd="0" presId="urn:microsoft.com/office/officeart/2008/layout/HorizontalMultiLevelHierarchy"/>
    <dgm:cxn modelId="{D872EFFF-ADE5-4305-A537-A566AC351344}" type="presOf" srcId="{C9C503BA-46A4-4BF7-BC9B-E7045BE842BF}" destId="{312D5F05-0BDC-4EE2-821B-00C31D3FD408}" srcOrd="0" destOrd="0" presId="urn:microsoft.com/office/officeart/2008/layout/HorizontalMultiLevelHierarchy"/>
    <dgm:cxn modelId="{0A29ED05-BA00-4D54-BD5F-55011C617981}" type="presParOf" srcId="{4A0FA5A4-32A8-4104-84A0-05D3AAEAF1F8}" destId="{167ED3B6-C7EC-40F1-AB85-738C6EA45A54}" srcOrd="0" destOrd="0" presId="urn:microsoft.com/office/officeart/2008/layout/HorizontalMultiLevelHierarchy"/>
    <dgm:cxn modelId="{C843E45E-1175-4DAC-8DCB-D0DACDD8379F}" type="presParOf" srcId="{167ED3B6-C7EC-40F1-AB85-738C6EA45A54}" destId="{B389214F-0B78-45CB-8555-9934A1372A44}" srcOrd="0" destOrd="0" presId="urn:microsoft.com/office/officeart/2008/layout/HorizontalMultiLevelHierarchy"/>
    <dgm:cxn modelId="{6706370B-49A0-4619-9A51-BB99B17943FC}" type="presParOf" srcId="{167ED3B6-C7EC-40F1-AB85-738C6EA45A54}" destId="{4EA0540B-3E97-4529-AA9F-9721EFFC9B01}" srcOrd="1" destOrd="0" presId="urn:microsoft.com/office/officeart/2008/layout/HorizontalMultiLevelHierarchy"/>
    <dgm:cxn modelId="{2D37F6EA-7A92-4889-ABA0-411EBA879A2D}" type="presParOf" srcId="{4EA0540B-3E97-4529-AA9F-9721EFFC9B01}" destId="{3E311C13-905F-432C-9FE2-0201FAC6D5DE}" srcOrd="0" destOrd="0" presId="urn:microsoft.com/office/officeart/2008/layout/HorizontalMultiLevelHierarchy"/>
    <dgm:cxn modelId="{B5299BDF-689D-427D-9BD2-F635BB48227E}" type="presParOf" srcId="{3E311C13-905F-432C-9FE2-0201FAC6D5DE}" destId="{BBBB532A-92F4-49E1-9E8A-B6A4FEB59D14}" srcOrd="0" destOrd="0" presId="urn:microsoft.com/office/officeart/2008/layout/HorizontalMultiLevelHierarchy"/>
    <dgm:cxn modelId="{0338FD0A-5706-435F-BB49-F116BFF0864B}" type="presParOf" srcId="{4EA0540B-3E97-4529-AA9F-9721EFFC9B01}" destId="{35B8F486-A879-483F-ABA4-DA2683A8469F}" srcOrd="1" destOrd="0" presId="urn:microsoft.com/office/officeart/2008/layout/HorizontalMultiLevelHierarchy"/>
    <dgm:cxn modelId="{5C2CB73B-134C-4077-9ACE-262E4E84D0F0}" type="presParOf" srcId="{35B8F486-A879-483F-ABA4-DA2683A8469F}" destId="{A49EF675-F478-4AFC-99EA-17ABDC36D814}" srcOrd="0" destOrd="0" presId="urn:microsoft.com/office/officeart/2008/layout/HorizontalMultiLevelHierarchy"/>
    <dgm:cxn modelId="{D206C5EB-A352-4FA6-A5D5-2EDC02C2B7EB}" type="presParOf" srcId="{35B8F486-A879-483F-ABA4-DA2683A8469F}" destId="{648222E8-D464-432C-8694-A90165FBE87D}" srcOrd="1" destOrd="0" presId="urn:microsoft.com/office/officeart/2008/layout/HorizontalMultiLevelHierarchy"/>
    <dgm:cxn modelId="{E8962B77-1FA4-4CF4-807F-229A885F611E}" type="presParOf" srcId="{648222E8-D464-432C-8694-A90165FBE87D}" destId="{3BD1B9EE-C862-447D-AD9A-E26342B01054}" srcOrd="0" destOrd="0" presId="urn:microsoft.com/office/officeart/2008/layout/HorizontalMultiLevelHierarchy"/>
    <dgm:cxn modelId="{0939AF36-00FF-4589-9363-DA173F5201BF}" type="presParOf" srcId="{3BD1B9EE-C862-447D-AD9A-E26342B01054}" destId="{1AC6DAE1-FE62-44D5-9779-A8C100E5B97A}" srcOrd="0" destOrd="0" presId="urn:microsoft.com/office/officeart/2008/layout/HorizontalMultiLevelHierarchy"/>
    <dgm:cxn modelId="{8EBCC011-E491-4DE4-B277-CC0D23D97FEB}" type="presParOf" srcId="{648222E8-D464-432C-8694-A90165FBE87D}" destId="{F795DE6E-B8FA-4718-B9D7-DAD32FA3986E}" srcOrd="1" destOrd="0" presId="urn:microsoft.com/office/officeart/2008/layout/HorizontalMultiLevelHierarchy"/>
    <dgm:cxn modelId="{DBA0ADEE-AFCA-4D6D-A5F3-55A241CCFF53}" type="presParOf" srcId="{F795DE6E-B8FA-4718-B9D7-DAD32FA3986E}" destId="{E146BCE9-B3FE-4BAC-B15C-FEA106E2B5D9}" srcOrd="0" destOrd="0" presId="urn:microsoft.com/office/officeart/2008/layout/HorizontalMultiLevelHierarchy"/>
    <dgm:cxn modelId="{1A51E28C-E2C0-4A16-8E69-46186529534D}" type="presParOf" srcId="{F795DE6E-B8FA-4718-B9D7-DAD32FA3986E}" destId="{84888A1C-CD22-4931-9A63-5470A7E11220}" srcOrd="1" destOrd="0" presId="urn:microsoft.com/office/officeart/2008/layout/HorizontalMultiLevelHierarchy"/>
    <dgm:cxn modelId="{2FD82D68-C905-447A-8110-679BF3D226AE}" type="presParOf" srcId="{84888A1C-CD22-4931-9A63-5470A7E11220}" destId="{469D6814-3385-4FE1-A99C-8395A3749AC1}" srcOrd="0" destOrd="0" presId="urn:microsoft.com/office/officeart/2008/layout/HorizontalMultiLevelHierarchy"/>
    <dgm:cxn modelId="{BF62D800-D8D8-4059-90CE-AA4D5DA51717}" type="presParOf" srcId="{469D6814-3385-4FE1-A99C-8395A3749AC1}" destId="{2D48D0B5-F8E4-4C0E-9B04-8799F13D1AB1}" srcOrd="0" destOrd="0" presId="urn:microsoft.com/office/officeart/2008/layout/HorizontalMultiLevelHierarchy"/>
    <dgm:cxn modelId="{94EFD6A6-995B-4B31-AAED-EF95FE01C312}" type="presParOf" srcId="{84888A1C-CD22-4931-9A63-5470A7E11220}" destId="{D1135C73-EFE5-4561-8E9A-B83D32D7BFCB}" srcOrd="1" destOrd="0" presId="urn:microsoft.com/office/officeart/2008/layout/HorizontalMultiLevelHierarchy"/>
    <dgm:cxn modelId="{9D5784F7-E625-4B3D-8C72-956A06BBB68C}" type="presParOf" srcId="{D1135C73-EFE5-4561-8E9A-B83D32D7BFCB}" destId="{90F4A4F7-4616-475E-AED8-FE346A43DBD8}" srcOrd="0" destOrd="0" presId="urn:microsoft.com/office/officeart/2008/layout/HorizontalMultiLevelHierarchy"/>
    <dgm:cxn modelId="{7A593B5D-B754-4D85-9369-B859B9FCADB9}" type="presParOf" srcId="{D1135C73-EFE5-4561-8E9A-B83D32D7BFCB}" destId="{98E47A70-6E47-495E-979C-6849ECB01B58}" srcOrd="1" destOrd="0" presId="urn:microsoft.com/office/officeart/2008/layout/HorizontalMultiLevelHierarchy"/>
    <dgm:cxn modelId="{5151FA07-BF1B-49C3-839D-8201E5B94EF2}" type="presParOf" srcId="{84888A1C-CD22-4931-9A63-5470A7E11220}" destId="{D19D01EA-5213-42CE-B9E8-3BFD48561413}" srcOrd="2" destOrd="0" presId="urn:microsoft.com/office/officeart/2008/layout/HorizontalMultiLevelHierarchy"/>
    <dgm:cxn modelId="{8BBC8772-45F4-44F8-B1F5-B77FCAAE042B}" type="presParOf" srcId="{D19D01EA-5213-42CE-B9E8-3BFD48561413}" destId="{2AC65E0A-81C2-449B-BAAC-1601BC46216F}" srcOrd="0" destOrd="0" presId="urn:microsoft.com/office/officeart/2008/layout/HorizontalMultiLevelHierarchy"/>
    <dgm:cxn modelId="{01414EE6-9E89-4543-BEB1-5176EFD37CCC}" type="presParOf" srcId="{84888A1C-CD22-4931-9A63-5470A7E11220}" destId="{DAC022CE-E61F-40C4-BC24-6C483DA90851}" srcOrd="3" destOrd="0" presId="urn:microsoft.com/office/officeart/2008/layout/HorizontalMultiLevelHierarchy"/>
    <dgm:cxn modelId="{6DD97448-C27C-44C9-8DC3-63CF4EE44EB5}" type="presParOf" srcId="{DAC022CE-E61F-40C4-BC24-6C483DA90851}" destId="{325255ED-0464-45B7-85B4-4DBF65CCE94E}" srcOrd="0" destOrd="0" presId="urn:microsoft.com/office/officeart/2008/layout/HorizontalMultiLevelHierarchy"/>
    <dgm:cxn modelId="{72ED1D9E-CC7F-4BB8-A018-95A094281C15}" type="presParOf" srcId="{DAC022CE-E61F-40C4-BC24-6C483DA90851}" destId="{26AB09A5-6A4F-477E-B693-828953F6D418}" srcOrd="1" destOrd="0" presId="urn:microsoft.com/office/officeart/2008/layout/HorizontalMultiLevelHierarchy"/>
    <dgm:cxn modelId="{F79032C2-1239-47ED-9B55-801A562F6AED}" type="presParOf" srcId="{4EA0540B-3E97-4529-AA9F-9721EFFC9B01}" destId="{8989D92F-F7F5-4E2A-A247-9C54F8344410}" srcOrd="2" destOrd="0" presId="urn:microsoft.com/office/officeart/2008/layout/HorizontalMultiLevelHierarchy"/>
    <dgm:cxn modelId="{1C0CC692-5C50-48F3-919C-1C27DF032CA0}" type="presParOf" srcId="{8989D92F-F7F5-4E2A-A247-9C54F8344410}" destId="{5267EC2B-A533-49DE-BF1B-AC45B5F8605C}" srcOrd="0" destOrd="0" presId="urn:microsoft.com/office/officeart/2008/layout/HorizontalMultiLevelHierarchy"/>
    <dgm:cxn modelId="{DD249EC5-C4DA-4E22-81E6-5726E067C224}" type="presParOf" srcId="{4EA0540B-3E97-4529-AA9F-9721EFFC9B01}" destId="{7364AD36-CEAA-49AF-959E-4DCA0066E569}" srcOrd="3" destOrd="0" presId="urn:microsoft.com/office/officeart/2008/layout/HorizontalMultiLevelHierarchy"/>
    <dgm:cxn modelId="{9A5A8FB5-4634-4AB9-8F09-FD8DABB3EF41}" type="presParOf" srcId="{7364AD36-CEAA-49AF-959E-4DCA0066E569}" destId="{87A7D751-AEC9-4018-822A-8A32FFE424EC}" srcOrd="0" destOrd="0" presId="urn:microsoft.com/office/officeart/2008/layout/HorizontalMultiLevelHierarchy"/>
    <dgm:cxn modelId="{42B966C4-1F48-4F03-98E0-B8200C2E2134}" type="presParOf" srcId="{7364AD36-CEAA-49AF-959E-4DCA0066E569}" destId="{7176852B-1470-4E69-82D9-0DE4B9D3B670}" srcOrd="1" destOrd="0" presId="urn:microsoft.com/office/officeart/2008/layout/HorizontalMultiLevelHierarchy"/>
    <dgm:cxn modelId="{CF9D5E0C-95E3-4E02-822C-D88706A255D9}" type="presParOf" srcId="{7176852B-1470-4E69-82D9-0DE4B9D3B670}" destId="{2027021B-C410-4F6D-874A-7C144DEFD5D7}" srcOrd="0" destOrd="0" presId="urn:microsoft.com/office/officeart/2008/layout/HorizontalMultiLevelHierarchy"/>
    <dgm:cxn modelId="{0A75DA2D-FA56-4973-B96F-2BDA14F2D34B}" type="presParOf" srcId="{2027021B-C410-4F6D-874A-7C144DEFD5D7}" destId="{58BE5781-D2ED-494D-8891-851FC6FC1AD1}" srcOrd="0" destOrd="0" presId="urn:microsoft.com/office/officeart/2008/layout/HorizontalMultiLevelHierarchy"/>
    <dgm:cxn modelId="{108536A9-BAD6-4F02-AEDB-9BA9BD98391B}" type="presParOf" srcId="{7176852B-1470-4E69-82D9-0DE4B9D3B670}" destId="{FDD3D55F-0BD2-4B84-832E-436FF95BDC92}" srcOrd="1" destOrd="0" presId="urn:microsoft.com/office/officeart/2008/layout/HorizontalMultiLevelHierarchy"/>
    <dgm:cxn modelId="{55056152-2861-4198-9D35-16A778379162}" type="presParOf" srcId="{FDD3D55F-0BD2-4B84-832E-436FF95BDC92}" destId="{6D73BB1F-8630-4210-B7FA-C827FFE10B49}" srcOrd="0" destOrd="0" presId="urn:microsoft.com/office/officeart/2008/layout/HorizontalMultiLevelHierarchy"/>
    <dgm:cxn modelId="{D36946E6-05EE-4745-9D42-7B925865FF1F}" type="presParOf" srcId="{FDD3D55F-0BD2-4B84-832E-436FF95BDC92}" destId="{F6AC7FBE-FE32-4EEF-A61D-F3CF2651AAA6}" srcOrd="1" destOrd="0" presId="urn:microsoft.com/office/officeart/2008/layout/HorizontalMultiLevelHierarchy"/>
    <dgm:cxn modelId="{EFBF7398-DDB9-4DDA-BE7A-D8F407299CC5}" type="presParOf" srcId="{F6AC7FBE-FE32-4EEF-A61D-F3CF2651AAA6}" destId="{1E44FC18-1FB6-4BD9-8137-65A7FC2FF524}" srcOrd="0" destOrd="0" presId="urn:microsoft.com/office/officeart/2008/layout/HorizontalMultiLevelHierarchy"/>
    <dgm:cxn modelId="{2EB4BCF2-F266-4F1D-823F-5A7D54ED924D}" type="presParOf" srcId="{1E44FC18-1FB6-4BD9-8137-65A7FC2FF524}" destId="{AD2CF414-7203-41BC-93F4-F96747CFF76E}" srcOrd="0" destOrd="0" presId="urn:microsoft.com/office/officeart/2008/layout/HorizontalMultiLevelHierarchy"/>
    <dgm:cxn modelId="{2796FEB7-9974-4F06-92DF-364629557671}" type="presParOf" srcId="{F6AC7FBE-FE32-4EEF-A61D-F3CF2651AAA6}" destId="{517BB866-1A31-4E6E-A6E0-0CA19570D33F}" srcOrd="1" destOrd="0" presId="urn:microsoft.com/office/officeart/2008/layout/HorizontalMultiLevelHierarchy"/>
    <dgm:cxn modelId="{EDAD5576-C2BA-482B-8CEF-7E81C256B64D}" type="presParOf" srcId="{517BB866-1A31-4E6E-A6E0-0CA19570D33F}" destId="{6288C2BA-CE24-4C63-A440-0ECB0286DC2F}" srcOrd="0" destOrd="0" presId="urn:microsoft.com/office/officeart/2008/layout/HorizontalMultiLevelHierarchy"/>
    <dgm:cxn modelId="{544E6BB0-17EA-43DD-BDAE-6F134E0DBB75}" type="presParOf" srcId="{517BB866-1A31-4E6E-A6E0-0CA19570D33F}" destId="{5AB6B238-8EE7-4386-B35D-F81070231233}" srcOrd="1" destOrd="0" presId="urn:microsoft.com/office/officeart/2008/layout/HorizontalMultiLevelHierarchy"/>
    <dgm:cxn modelId="{28F51E7B-83CF-4E99-ACB9-136B9E62D7D7}" type="presParOf" srcId="{5AB6B238-8EE7-4386-B35D-F81070231233}" destId="{731A42FB-75A2-4ABF-B7DC-863F56FCC079}" srcOrd="0" destOrd="0" presId="urn:microsoft.com/office/officeart/2008/layout/HorizontalMultiLevelHierarchy"/>
    <dgm:cxn modelId="{6D75D65E-547F-4D39-B8A7-5CB962D52047}" type="presParOf" srcId="{731A42FB-75A2-4ABF-B7DC-863F56FCC079}" destId="{37961A5A-07D6-454B-90C4-67ACD09412E1}" srcOrd="0" destOrd="0" presId="urn:microsoft.com/office/officeart/2008/layout/HorizontalMultiLevelHierarchy"/>
    <dgm:cxn modelId="{0E209C7A-7DD1-47ED-A864-5D1A203350D2}" type="presParOf" srcId="{5AB6B238-8EE7-4386-B35D-F81070231233}" destId="{B460E593-E33C-4E7E-8197-BC16398E5417}" srcOrd="1" destOrd="0" presId="urn:microsoft.com/office/officeart/2008/layout/HorizontalMultiLevelHierarchy"/>
    <dgm:cxn modelId="{BDF35C6F-DB47-4D53-92C8-01D8506CF4DC}" type="presParOf" srcId="{B460E593-E33C-4E7E-8197-BC16398E5417}" destId="{CEA7F5CF-B9D5-4D9E-BF35-B503ED1D871E}" srcOrd="0" destOrd="0" presId="urn:microsoft.com/office/officeart/2008/layout/HorizontalMultiLevelHierarchy"/>
    <dgm:cxn modelId="{D8FC6871-C189-4BB3-AD15-8FEE716E9323}" type="presParOf" srcId="{B460E593-E33C-4E7E-8197-BC16398E5417}" destId="{7433F385-5225-49BC-B9FB-A04EAAAF1497}" srcOrd="1" destOrd="0" presId="urn:microsoft.com/office/officeart/2008/layout/HorizontalMultiLevelHierarchy"/>
    <dgm:cxn modelId="{4EA22E78-B9FC-41CC-89ED-F70A57AB1F06}" type="presParOf" srcId="{7433F385-5225-49BC-B9FB-A04EAAAF1497}" destId="{D57677AE-7AAB-4D11-8BDE-53968CBD11E2}" srcOrd="0" destOrd="0" presId="urn:microsoft.com/office/officeart/2008/layout/HorizontalMultiLevelHierarchy"/>
    <dgm:cxn modelId="{CF0E0087-E154-45F6-ADC7-7D79EB083E6F}" type="presParOf" srcId="{D57677AE-7AAB-4D11-8BDE-53968CBD11E2}" destId="{8818A57F-E09E-4A69-8DF3-8E682D664E22}" srcOrd="0" destOrd="0" presId="urn:microsoft.com/office/officeart/2008/layout/HorizontalMultiLevelHierarchy"/>
    <dgm:cxn modelId="{E94AE1AF-F38D-404E-99BF-D55D22F6B3C3}" type="presParOf" srcId="{7433F385-5225-49BC-B9FB-A04EAAAF1497}" destId="{BE4E67AD-F419-44EB-A368-9F14AFE0079E}" srcOrd="1" destOrd="0" presId="urn:microsoft.com/office/officeart/2008/layout/HorizontalMultiLevelHierarchy"/>
    <dgm:cxn modelId="{210543D2-9CC0-4E71-B9A9-6C78053D99C3}" type="presParOf" srcId="{BE4E67AD-F419-44EB-A368-9F14AFE0079E}" destId="{A6564983-146F-4DB8-ADBB-6C6D94AE11D0}" srcOrd="0" destOrd="0" presId="urn:microsoft.com/office/officeart/2008/layout/HorizontalMultiLevelHierarchy"/>
    <dgm:cxn modelId="{02FE6C33-90F8-439D-B7D4-5892B53769CE}" type="presParOf" srcId="{BE4E67AD-F419-44EB-A368-9F14AFE0079E}" destId="{C911FB38-C055-4994-8373-9C6C6737AB6D}" srcOrd="1" destOrd="0" presId="urn:microsoft.com/office/officeart/2008/layout/HorizontalMultiLevelHierarchy"/>
    <dgm:cxn modelId="{1776F861-E56F-4A4B-8567-560E6F68885D}" type="presParOf" srcId="{F6AC7FBE-FE32-4EEF-A61D-F3CF2651AAA6}" destId="{E2D4F7DE-A643-4E2E-AB0D-726BB394827B}" srcOrd="2" destOrd="0" presId="urn:microsoft.com/office/officeart/2008/layout/HorizontalMultiLevelHierarchy"/>
    <dgm:cxn modelId="{027E64B6-4DF5-490F-B4F7-9A75E10AACA6}" type="presParOf" srcId="{E2D4F7DE-A643-4E2E-AB0D-726BB394827B}" destId="{027A94B4-6517-44D6-9E98-F094E28A9E0A}" srcOrd="0" destOrd="0" presId="urn:microsoft.com/office/officeart/2008/layout/HorizontalMultiLevelHierarchy"/>
    <dgm:cxn modelId="{1C85AEAD-C3BD-436A-8CFA-7AA34AF7AAB9}" type="presParOf" srcId="{F6AC7FBE-FE32-4EEF-A61D-F3CF2651AAA6}" destId="{F2870C6C-9E78-4DEE-83E1-5C03BC4BE8AE}" srcOrd="3" destOrd="0" presId="urn:microsoft.com/office/officeart/2008/layout/HorizontalMultiLevelHierarchy"/>
    <dgm:cxn modelId="{9B920981-7075-4352-AAF9-00B8735C3273}" type="presParOf" srcId="{F2870C6C-9E78-4DEE-83E1-5C03BC4BE8AE}" destId="{21870F9E-1EBB-427B-8CAC-B629260B9698}" srcOrd="0" destOrd="0" presId="urn:microsoft.com/office/officeart/2008/layout/HorizontalMultiLevelHierarchy"/>
    <dgm:cxn modelId="{9696CC31-DD82-4F54-A3CB-30060986FAD6}" type="presParOf" srcId="{F2870C6C-9E78-4DEE-83E1-5C03BC4BE8AE}" destId="{74F5C282-FA2B-4201-92F9-FC61F17F3353}" srcOrd="1" destOrd="0" presId="urn:microsoft.com/office/officeart/2008/layout/HorizontalMultiLevelHierarchy"/>
    <dgm:cxn modelId="{B5A05BE0-D195-499D-AE3C-8F9894946007}" type="presParOf" srcId="{74F5C282-FA2B-4201-92F9-FC61F17F3353}" destId="{B350A008-35EA-4F42-A0D2-A93F60396127}" srcOrd="0" destOrd="0" presId="urn:microsoft.com/office/officeart/2008/layout/HorizontalMultiLevelHierarchy"/>
    <dgm:cxn modelId="{134F93FF-D4D6-4DF4-B375-5C245688C03E}" type="presParOf" srcId="{B350A008-35EA-4F42-A0D2-A93F60396127}" destId="{9636E7A5-6E1C-46B2-A4E7-D55BE9EF00F3}" srcOrd="0" destOrd="0" presId="urn:microsoft.com/office/officeart/2008/layout/HorizontalMultiLevelHierarchy"/>
    <dgm:cxn modelId="{7BCA3B1F-02BD-498A-845F-BD5D356E62FA}" type="presParOf" srcId="{74F5C282-FA2B-4201-92F9-FC61F17F3353}" destId="{0D6E3A49-C0FE-4AFF-93B1-3DF880F6D9C2}" srcOrd="1" destOrd="0" presId="urn:microsoft.com/office/officeart/2008/layout/HorizontalMultiLevelHierarchy"/>
    <dgm:cxn modelId="{0409706E-52B1-4DC0-ACDC-2A3B7537CA2D}" type="presParOf" srcId="{0D6E3A49-C0FE-4AFF-93B1-3DF880F6D9C2}" destId="{E465453F-4E58-428F-A724-81C62FE51E94}" srcOrd="0" destOrd="0" presId="urn:microsoft.com/office/officeart/2008/layout/HorizontalMultiLevelHierarchy"/>
    <dgm:cxn modelId="{E47A697B-904A-41BE-84C0-FCDACEFF6F26}" type="presParOf" srcId="{0D6E3A49-C0FE-4AFF-93B1-3DF880F6D9C2}" destId="{B8C18327-B343-46C6-9443-49CA07BEF159}" srcOrd="1" destOrd="0" presId="urn:microsoft.com/office/officeart/2008/layout/HorizontalMultiLevelHierarchy"/>
    <dgm:cxn modelId="{38E111CA-F166-4D6A-9E10-3C7A78BCCFF8}" type="presParOf" srcId="{B8C18327-B343-46C6-9443-49CA07BEF159}" destId="{F9CE0FEC-BD65-497C-B672-76529CBF88D7}" srcOrd="0" destOrd="0" presId="urn:microsoft.com/office/officeart/2008/layout/HorizontalMultiLevelHierarchy"/>
    <dgm:cxn modelId="{BB7BD2A5-68AE-4518-B405-36D6A327DB08}" type="presParOf" srcId="{F9CE0FEC-BD65-497C-B672-76529CBF88D7}" destId="{27585D98-6DCC-47DA-867F-413C0BAD6C5F}" srcOrd="0" destOrd="0" presId="urn:microsoft.com/office/officeart/2008/layout/HorizontalMultiLevelHierarchy"/>
    <dgm:cxn modelId="{0DECC98C-3DE3-4260-A8FD-91F28DF5229B}" type="presParOf" srcId="{B8C18327-B343-46C6-9443-49CA07BEF159}" destId="{70909608-33B6-4BAA-B2BE-B46C781C90B3}" srcOrd="1" destOrd="0" presId="urn:microsoft.com/office/officeart/2008/layout/HorizontalMultiLevelHierarchy"/>
    <dgm:cxn modelId="{43358451-4074-41A2-A68F-EE8C9DE6D451}" type="presParOf" srcId="{70909608-33B6-4BAA-B2BE-B46C781C90B3}" destId="{16747F6F-ADB5-498E-B62E-114F30C8BA10}" srcOrd="0" destOrd="0" presId="urn:microsoft.com/office/officeart/2008/layout/HorizontalMultiLevelHierarchy"/>
    <dgm:cxn modelId="{5957E576-86F7-4314-B25B-E5202A154A8A}" type="presParOf" srcId="{70909608-33B6-4BAA-B2BE-B46C781C90B3}" destId="{EDF0C9C3-F73E-4BBD-AC46-7EFB8ADFB64F}" srcOrd="1" destOrd="0" presId="urn:microsoft.com/office/officeart/2008/layout/HorizontalMultiLevelHierarchy"/>
    <dgm:cxn modelId="{DC320708-2100-4205-BBB6-A469883A91AE}" type="presParOf" srcId="{EDF0C9C3-F73E-4BBD-AC46-7EFB8ADFB64F}" destId="{E4C60B04-82BB-4CC4-B802-8FC5A2FF5C69}" srcOrd="0" destOrd="0" presId="urn:microsoft.com/office/officeart/2008/layout/HorizontalMultiLevelHierarchy"/>
    <dgm:cxn modelId="{9E5D27DE-B033-41C4-B8A1-F00D2E59C079}" type="presParOf" srcId="{E4C60B04-82BB-4CC4-B802-8FC5A2FF5C69}" destId="{800460EF-11E2-4206-80A0-77E430E940C9}" srcOrd="0" destOrd="0" presId="urn:microsoft.com/office/officeart/2008/layout/HorizontalMultiLevelHierarchy"/>
    <dgm:cxn modelId="{322BBFCF-DEFD-42F5-9A75-26079DBA1C5B}" type="presParOf" srcId="{EDF0C9C3-F73E-4BBD-AC46-7EFB8ADFB64F}" destId="{5D49BD57-FE01-424E-9722-8C8664D6ABE5}" srcOrd="1" destOrd="0" presId="urn:microsoft.com/office/officeart/2008/layout/HorizontalMultiLevelHierarchy"/>
    <dgm:cxn modelId="{D380A29E-2F1C-49BD-94FB-22F8DE35F3AA}" type="presParOf" srcId="{5D49BD57-FE01-424E-9722-8C8664D6ABE5}" destId="{E5926367-0622-458A-AC06-65C3AF626189}" srcOrd="0" destOrd="0" presId="urn:microsoft.com/office/officeart/2008/layout/HorizontalMultiLevelHierarchy"/>
    <dgm:cxn modelId="{A5DEA74C-8911-4264-9E8D-A47884B993BF}" type="presParOf" srcId="{5D49BD57-FE01-424E-9722-8C8664D6ABE5}" destId="{A83CF134-C7BF-412E-A582-6F9CD014E24B}" srcOrd="1" destOrd="0" presId="urn:microsoft.com/office/officeart/2008/layout/HorizontalMultiLevelHierarchy"/>
    <dgm:cxn modelId="{003A8FDE-A308-4FD3-9033-A8565176CC8D}" type="presParOf" srcId="{74F5C282-FA2B-4201-92F9-FC61F17F3353}" destId="{8618B393-BACA-49BB-A793-4A7068A1C5BB}" srcOrd="2" destOrd="0" presId="urn:microsoft.com/office/officeart/2008/layout/HorizontalMultiLevelHierarchy"/>
    <dgm:cxn modelId="{7CE24AF4-FDD3-4381-80D8-8E791F3E135B}" type="presParOf" srcId="{8618B393-BACA-49BB-A793-4A7068A1C5BB}" destId="{26381E34-71E4-4E43-BA11-058EE07B039C}" srcOrd="0" destOrd="0" presId="urn:microsoft.com/office/officeart/2008/layout/HorizontalMultiLevelHierarchy"/>
    <dgm:cxn modelId="{17571930-9CAD-4996-BBDF-FB32584BF512}" type="presParOf" srcId="{74F5C282-FA2B-4201-92F9-FC61F17F3353}" destId="{6178C4E3-DCF3-4CD1-B0EA-C45609164784}" srcOrd="3" destOrd="0" presId="urn:microsoft.com/office/officeart/2008/layout/HorizontalMultiLevelHierarchy"/>
    <dgm:cxn modelId="{AC9B4461-98E8-4A77-B4F0-1184C1595BF6}" type="presParOf" srcId="{6178C4E3-DCF3-4CD1-B0EA-C45609164784}" destId="{312D5F05-0BDC-4EE2-821B-00C31D3FD408}" srcOrd="0" destOrd="0" presId="urn:microsoft.com/office/officeart/2008/layout/HorizontalMultiLevelHierarchy"/>
    <dgm:cxn modelId="{6713625A-6208-495A-9B26-24628F787E52}" type="presParOf" srcId="{6178C4E3-DCF3-4CD1-B0EA-C45609164784}" destId="{13AB0F80-95CE-4980-AD50-9E938E82244B}" srcOrd="1" destOrd="0" presId="urn:microsoft.com/office/officeart/2008/layout/HorizontalMultiLevelHierarchy"/>
    <dgm:cxn modelId="{2AD23EC9-F312-4BEA-8FE9-8DFCC424FD80}" type="presParOf" srcId="{13AB0F80-95CE-4980-AD50-9E938E82244B}" destId="{C6E5F17D-BBA5-487B-8589-B07093EDACB6}" srcOrd="0" destOrd="0" presId="urn:microsoft.com/office/officeart/2008/layout/HorizontalMultiLevelHierarchy"/>
    <dgm:cxn modelId="{47FB493A-D7C7-46F6-9345-F7A7C5DC1EFA}" type="presParOf" srcId="{C6E5F17D-BBA5-487B-8589-B07093EDACB6}" destId="{37C36B83-EF90-49E3-A4AC-29DEB6BF0CCF}" srcOrd="0" destOrd="0" presId="urn:microsoft.com/office/officeart/2008/layout/HorizontalMultiLevelHierarchy"/>
    <dgm:cxn modelId="{D13938CB-2695-4812-8D63-5FEF7CC73621}" type="presParOf" srcId="{13AB0F80-95CE-4980-AD50-9E938E82244B}" destId="{79FA6ACF-4775-4F83-978D-C1CA93C17449}" srcOrd="1" destOrd="0" presId="urn:microsoft.com/office/officeart/2008/layout/HorizontalMultiLevelHierarchy"/>
    <dgm:cxn modelId="{9457F94F-ABE8-4AF7-89B9-C76A3A28B45C}" type="presParOf" srcId="{79FA6ACF-4775-4F83-978D-C1CA93C17449}" destId="{21D26C09-F374-440D-8EF2-61D14C83DC38}" srcOrd="0" destOrd="0" presId="urn:microsoft.com/office/officeart/2008/layout/HorizontalMultiLevelHierarchy"/>
    <dgm:cxn modelId="{6B145BE3-C5FA-47E4-B140-F74857CB695B}" type="presParOf" srcId="{79FA6ACF-4775-4F83-978D-C1CA93C17449}" destId="{07D80233-1175-4252-AA9F-3CAA96D6070D}"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E5F17D-BBA5-487B-8589-B07093EDACB6}">
      <dsp:nvSpPr>
        <dsp:cNvPr id="0" name=""/>
        <dsp:cNvSpPr/>
      </dsp:nvSpPr>
      <dsp:spPr>
        <a:xfrm>
          <a:off x="7787288" y="3952597"/>
          <a:ext cx="305043" cy="91440"/>
        </a:xfrm>
        <a:custGeom>
          <a:avLst/>
          <a:gdLst/>
          <a:ahLst/>
          <a:cxnLst/>
          <a:rect l="0" t="0" r="0" b="0"/>
          <a:pathLst>
            <a:path>
              <a:moveTo>
                <a:pt x="0" y="45720"/>
              </a:moveTo>
              <a:lnTo>
                <a:pt x="305043" y="4572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7932183" y="3990691"/>
        <a:ext cx="15252" cy="15252"/>
      </dsp:txXfrm>
    </dsp:sp>
    <dsp:sp modelId="{8618B393-BACA-49BB-A793-4A7068A1C5BB}">
      <dsp:nvSpPr>
        <dsp:cNvPr id="0" name=""/>
        <dsp:cNvSpPr/>
      </dsp:nvSpPr>
      <dsp:spPr>
        <a:xfrm>
          <a:off x="5957027" y="3707689"/>
          <a:ext cx="305043" cy="290628"/>
        </a:xfrm>
        <a:custGeom>
          <a:avLst/>
          <a:gdLst/>
          <a:ahLst/>
          <a:cxnLst/>
          <a:rect l="0" t="0" r="0" b="0"/>
          <a:pathLst>
            <a:path>
              <a:moveTo>
                <a:pt x="0" y="0"/>
              </a:moveTo>
              <a:lnTo>
                <a:pt x="152521" y="0"/>
              </a:lnTo>
              <a:lnTo>
                <a:pt x="152521" y="290628"/>
              </a:lnTo>
              <a:lnTo>
                <a:pt x="305043" y="290628"/>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6099016" y="3842470"/>
        <a:ext cx="21066" cy="21066"/>
      </dsp:txXfrm>
    </dsp:sp>
    <dsp:sp modelId="{E4C60B04-82BB-4CC4-B802-8FC5A2FF5C69}">
      <dsp:nvSpPr>
        <dsp:cNvPr id="0" name=""/>
        <dsp:cNvSpPr/>
      </dsp:nvSpPr>
      <dsp:spPr>
        <a:xfrm>
          <a:off x="9617548" y="3371341"/>
          <a:ext cx="305043" cy="91440"/>
        </a:xfrm>
        <a:custGeom>
          <a:avLst/>
          <a:gdLst/>
          <a:ahLst/>
          <a:cxnLst/>
          <a:rect l="0" t="0" r="0" b="0"/>
          <a:pathLst>
            <a:path>
              <a:moveTo>
                <a:pt x="0" y="45720"/>
              </a:moveTo>
              <a:lnTo>
                <a:pt x="305043" y="4572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9762444" y="3409434"/>
        <a:ext cx="15252" cy="15252"/>
      </dsp:txXfrm>
    </dsp:sp>
    <dsp:sp modelId="{F9CE0FEC-BD65-497C-B672-76529CBF88D7}">
      <dsp:nvSpPr>
        <dsp:cNvPr id="0" name=""/>
        <dsp:cNvSpPr/>
      </dsp:nvSpPr>
      <dsp:spPr>
        <a:xfrm>
          <a:off x="7787288" y="3371341"/>
          <a:ext cx="305043" cy="91440"/>
        </a:xfrm>
        <a:custGeom>
          <a:avLst/>
          <a:gdLst/>
          <a:ahLst/>
          <a:cxnLst/>
          <a:rect l="0" t="0" r="0" b="0"/>
          <a:pathLst>
            <a:path>
              <a:moveTo>
                <a:pt x="0" y="45720"/>
              </a:moveTo>
              <a:lnTo>
                <a:pt x="305043" y="4572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7932183" y="3409434"/>
        <a:ext cx="15252" cy="15252"/>
      </dsp:txXfrm>
    </dsp:sp>
    <dsp:sp modelId="{B350A008-35EA-4F42-A0D2-A93F60396127}">
      <dsp:nvSpPr>
        <dsp:cNvPr id="0" name=""/>
        <dsp:cNvSpPr/>
      </dsp:nvSpPr>
      <dsp:spPr>
        <a:xfrm>
          <a:off x="5957027" y="3417061"/>
          <a:ext cx="305043" cy="290628"/>
        </a:xfrm>
        <a:custGeom>
          <a:avLst/>
          <a:gdLst/>
          <a:ahLst/>
          <a:cxnLst/>
          <a:rect l="0" t="0" r="0" b="0"/>
          <a:pathLst>
            <a:path>
              <a:moveTo>
                <a:pt x="0" y="290628"/>
              </a:moveTo>
              <a:lnTo>
                <a:pt x="152521" y="290628"/>
              </a:lnTo>
              <a:lnTo>
                <a:pt x="152521" y="0"/>
              </a:lnTo>
              <a:lnTo>
                <a:pt x="305043" y="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6099016" y="3551841"/>
        <a:ext cx="21066" cy="21066"/>
      </dsp:txXfrm>
    </dsp:sp>
    <dsp:sp modelId="{E2D4F7DE-A643-4E2E-AB0D-726BB394827B}">
      <dsp:nvSpPr>
        <dsp:cNvPr id="0" name=""/>
        <dsp:cNvSpPr/>
      </dsp:nvSpPr>
      <dsp:spPr>
        <a:xfrm>
          <a:off x="4126767" y="3173412"/>
          <a:ext cx="305043" cy="534277"/>
        </a:xfrm>
        <a:custGeom>
          <a:avLst/>
          <a:gdLst/>
          <a:ahLst/>
          <a:cxnLst/>
          <a:rect l="0" t="0" r="0" b="0"/>
          <a:pathLst>
            <a:path>
              <a:moveTo>
                <a:pt x="0" y="0"/>
              </a:moveTo>
              <a:lnTo>
                <a:pt x="152521" y="0"/>
              </a:lnTo>
              <a:lnTo>
                <a:pt x="152521" y="534277"/>
              </a:lnTo>
              <a:lnTo>
                <a:pt x="305043" y="534277"/>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4263908" y="3425170"/>
        <a:ext cx="30761" cy="30761"/>
      </dsp:txXfrm>
    </dsp:sp>
    <dsp:sp modelId="{D57677AE-7AAB-4D11-8BDE-53968CBD11E2}">
      <dsp:nvSpPr>
        <dsp:cNvPr id="0" name=""/>
        <dsp:cNvSpPr/>
      </dsp:nvSpPr>
      <dsp:spPr>
        <a:xfrm>
          <a:off x="7787288" y="2790084"/>
          <a:ext cx="305043" cy="91440"/>
        </a:xfrm>
        <a:custGeom>
          <a:avLst/>
          <a:gdLst/>
          <a:ahLst/>
          <a:cxnLst/>
          <a:rect l="0" t="0" r="0" b="0"/>
          <a:pathLst>
            <a:path>
              <a:moveTo>
                <a:pt x="0" y="45720"/>
              </a:moveTo>
              <a:lnTo>
                <a:pt x="305043" y="4572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7932183" y="2828178"/>
        <a:ext cx="15252" cy="15252"/>
      </dsp:txXfrm>
    </dsp:sp>
    <dsp:sp modelId="{731A42FB-75A2-4ABF-B7DC-863F56FCC079}">
      <dsp:nvSpPr>
        <dsp:cNvPr id="0" name=""/>
        <dsp:cNvSpPr/>
      </dsp:nvSpPr>
      <dsp:spPr>
        <a:xfrm>
          <a:off x="5957027" y="2790084"/>
          <a:ext cx="305043" cy="91440"/>
        </a:xfrm>
        <a:custGeom>
          <a:avLst/>
          <a:gdLst/>
          <a:ahLst/>
          <a:cxnLst/>
          <a:rect l="0" t="0" r="0" b="0"/>
          <a:pathLst>
            <a:path>
              <a:moveTo>
                <a:pt x="0" y="45720"/>
              </a:moveTo>
              <a:lnTo>
                <a:pt x="305043" y="4572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6101923" y="2828178"/>
        <a:ext cx="15252" cy="15252"/>
      </dsp:txXfrm>
    </dsp:sp>
    <dsp:sp modelId="{1E44FC18-1FB6-4BD9-8137-65A7FC2FF524}">
      <dsp:nvSpPr>
        <dsp:cNvPr id="0" name=""/>
        <dsp:cNvSpPr/>
      </dsp:nvSpPr>
      <dsp:spPr>
        <a:xfrm>
          <a:off x="4126767" y="2835804"/>
          <a:ext cx="305043" cy="337607"/>
        </a:xfrm>
        <a:custGeom>
          <a:avLst/>
          <a:gdLst/>
          <a:ahLst/>
          <a:cxnLst/>
          <a:rect l="0" t="0" r="0" b="0"/>
          <a:pathLst>
            <a:path>
              <a:moveTo>
                <a:pt x="0" y="337607"/>
              </a:moveTo>
              <a:lnTo>
                <a:pt x="152521" y="337607"/>
              </a:lnTo>
              <a:lnTo>
                <a:pt x="152521" y="0"/>
              </a:lnTo>
              <a:lnTo>
                <a:pt x="305043" y="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4267913" y="2993233"/>
        <a:ext cx="22750" cy="22750"/>
      </dsp:txXfrm>
    </dsp:sp>
    <dsp:sp modelId="{2027021B-C410-4F6D-874A-7C144DEFD5D7}">
      <dsp:nvSpPr>
        <dsp:cNvPr id="0" name=""/>
        <dsp:cNvSpPr/>
      </dsp:nvSpPr>
      <dsp:spPr>
        <a:xfrm>
          <a:off x="2296506" y="3127692"/>
          <a:ext cx="305043" cy="91440"/>
        </a:xfrm>
        <a:custGeom>
          <a:avLst/>
          <a:gdLst/>
          <a:ahLst/>
          <a:cxnLst/>
          <a:rect l="0" t="0" r="0" b="0"/>
          <a:pathLst>
            <a:path>
              <a:moveTo>
                <a:pt x="0" y="45720"/>
              </a:moveTo>
              <a:lnTo>
                <a:pt x="305043" y="4572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2441402" y="3165786"/>
        <a:ext cx="15252" cy="15252"/>
      </dsp:txXfrm>
    </dsp:sp>
    <dsp:sp modelId="{8989D92F-F7F5-4E2A-A247-9C54F8344410}">
      <dsp:nvSpPr>
        <dsp:cNvPr id="0" name=""/>
        <dsp:cNvSpPr/>
      </dsp:nvSpPr>
      <dsp:spPr>
        <a:xfrm>
          <a:off x="466245" y="2470331"/>
          <a:ext cx="305043" cy="703080"/>
        </a:xfrm>
        <a:custGeom>
          <a:avLst/>
          <a:gdLst/>
          <a:ahLst/>
          <a:cxnLst/>
          <a:rect l="0" t="0" r="0" b="0"/>
          <a:pathLst>
            <a:path>
              <a:moveTo>
                <a:pt x="0" y="0"/>
              </a:moveTo>
              <a:lnTo>
                <a:pt x="152521" y="0"/>
              </a:lnTo>
              <a:lnTo>
                <a:pt x="152521" y="703080"/>
              </a:lnTo>
              <a:lnTo>
                <a:pt x="305043" y="70308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599607" y="2802711"/>
        <a:ext cx="38320" cy="38320"/>
      </dsp:txXfrm>
    </dsp:sp>
    <dsp:sp modelId="{D19D01EA-5213-42CE-B9E8-3BFD48561413}">
      <dsp:nvSpPr>
        <dsp:cNvPr id="0" name=""/>
        <dsp:cNvSpPr/>
      </dsp:nvSpPr>
      <dsp:spPr>
        <a:xfrm>
          <a:off x="4126767" y="1767250"/>
          <a:ext cx="305043" cy="290628"/>
        </a:xfrm>
        <a:custGeom>
          <a:avLst/>
          <a:gdLst/>
          <a:ahLst/>
          <a:cxnLst/>
          <a:rect l="0" t="0" r="0" b="0"/>
          <a:pathLst>
            <a:path>
              <a:moveTo>
                <a:pt x="0" y="0"/>
              </a:moveTo>
              <a:lnTo>
                <a:pt x="152521" y="0"/>
              </a:lnTo>
              <a:lnTo>
                <a:pt x="152521" y="290628"/>
              </a:lnTo>
              <a:lnTo>
                <a:pt x="305043" y="290628"/>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4268755" y="1902031"/>
        <a:ext cx="21066" cy="21066"/>
      </dsp:txXfrm>
    </dsp:sp>
    <dsp:sp modelId="{469D6814-3385-4FE1-A99C-8395A3749AC1}">
      <dsp:nvSpPr>
        <dsp:cNvPr id="0" name=""/>
        <dsp:cNvSpPr/>
      </dsp:nvSpPr>
      <dsp:spPr>
        <a:xfrm>
          <a:off x="4126767" y="1476622"/>
          <a:ext cx="305043" cy="290628"/>
        </a:xfrm>
        <a:custGeom>
          <a:avLst/>
          <a:gdLst/>
          <a:ahLst/>
          <a:cxnLst/>
          <a:rect l="0" t="0" r="0" b="0"/>
          <a:pathLst>
            <a:path>
              <a:moveTo>
                <a:pt x="0" y="290628"/>
              </a:moveTo>
              <a:lnTo>
                <a:pt x="152521" y="290628"/>
              </a:lnTo>
              <a:lnTo>
                <a:pt x="152521" y="0"/>
              </a:lnTo>
              <a:lnTo>
                <a:pt x="305043" y="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4268755" y="1611403"/>
        <a:ext cx="21066" cy="21066"/>
      </dsp:txXfrm>
    </dsp:sp>
    <dsp:sp modelId="{3BD1B9EE-C862-447D-AD9A-E26342B01054}">
      <dsp:nvSpPr>
        <dsp:cNvPr id="0" name=""/>
        <dsp:cNvSpPr/>
      </dsp:nvSpPr>
      <dsp:spPr>
        <a:xfrm>
          <a:off x="2296506" y="1721530"/>
          <a:ext cx="305043" cy="91440"/>
        </a:xfrm>
        <a:custGeom>
          <a:avLst/>
          <a:gdLst/>
          <a:ahLst/>
          <a:cxnLst/>
          <a:rect l="0" t="0" r="0" b="0"/>
          <a:pathLst>
            <a:path>
              <a:moveTo>
                <a:pt x="0" y="45720"/>
              </a:moveTo>
              <a:lnTo>
                <a:pt x="305043" y="4572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2441402" y="1759624"/>
        <a:ext cx="15252" cy="15252"/>
      </dsp:txXfrm>
    </dsp:sp>
    <dsp:sp modelId="{3E311C13-905F-432C-9FE2-0201FAC6D5DE}">
      <dsp:nvSpPr>
        <dsp:cNvPr id="0" name=""/>
        <dsp:cNvSpPr/>
      </dsp:nvSpPr>
      <dsp:spPr>
        <a:xfrm>
          <a:off x="466245" y="1767250"/>
          <a:ext cx="305043" cy="703080"/>
        </a:xfrm>
        <a:custGeom>
          <a:avLst/>
          <a:gdLst/>
          <a:ahLst/>
          <a:cxnLst/>
          <a:rect l="0" t="0" r="0" b="0"/>
          <a:pathLst>
            <a:path>
              <a:moveTo>
                <a:pt x="0" y="703080"/>
              </a:moveTo>
              <a:lnTo>
                <a:pt x="152521" y="703080"/>
              </a:lnTo>
              <a:lnTo>
                <a:pt x="152521" y="0"/>
              </a:lnTo>
              <a:lnTo>
                <a:pt x="305043"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599607" y="2099630"/>
        <a:ext cx="38320" cy="38320"/>
      </dsp:txXfrm>
    </dsp:sp>
    <dsp:sp modelId="{B389214F-0B78-45CB-8555-9934A1372A44}">
      <dsp:nvSpPr>
        <dsp:cNvPr id="0" name=""/>
        <dsp:cNvSpPr/>
      </dsp:nvSpPr>
      <dsp:spPr>
        <a:xfrm rot="16200000">
          <a:off x="-1048741" y="2237828"/>
          <a:ext cx="2564968" cy="465005"/>
        </a:xfrm>
        <a:prstGeom prst="rect">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CA" sz="2200" b="1" kern="1200" dirty="0"/>
            <a:t>Complaint Received</a:t>
          </a:r>
        </a:p>
      </dsp:txBody>
      <dsp:txXfrm>
        <a:off x="-1048741" y="2237828"/>
        <a:ext cx="2564968" cy="465005"/>
      </dsp:txXfrm>
    </dsp:sp>
    <dsp:sp modelId="{A49EF675-F478-4AFC-99EA-17ABDC36D814}">
      <dsp:nvSpPr>
        <dsp:cNvPr id="0" name=""/>
        <dsp:cNvSpPr/>
      </dsp:nvSpPr>
      <dsp:spPr>
        <a:xfrm>
          <a:off x="771289" y="1534747"/>
          <a:ext cx="1525217" cy="465005"/>
        </a:xfrm>
        <a:prstGeom prst="rect">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1" kern="1200" dirty="0"/>
            <a:t>A. Informal</a:t>
          </a:r>
        </a:p>
      </dsp:txBody>
      <dsp:txXfrm>
        <a:off x="771289" y="1534747"/>
        <a:ext cx="1525217" cy="465005"/>
      </dsp:txXfrm>
    </dsp:sp>
    <dsp:sp modelId="{E146BCE9-B3FE-4BAC-B15C-FEA106E2B5D9}">
      <dsp:nvSpPr>
        <dsp:cNvPr id="0" name=""/>
        <dsp:cNvSpPr/>
      </dsp:nvSpPr>
      <dsp:spPr>
        <a:xfrm>
          <a:off x="2601549" y="1534747"/>
          <a:ext cx="1525217" cy="465005"/>
        </a:xfrm>
        <a:prstGeom prst="rect">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kern="1200" dirty="0"/>
            <a:t>Informal discussion</a:t>
          </a:r>
        </a:p>
      </dsp:txBody>
      <dsp:txXfrm>
        <a:off x="2601549" y="1534747"/>
        <a:ext cx="1525217" cy="465005"/>
      </dsp:txXfrm>
    </dsp:sp>
    <dsp:sp modelId="{90F4A4F7-4616-475E-AED8-FE346A43DBD8}">
      <dsp:nvSpPr>
        <dsp:cNvPr id="0" name=""/>
        <dsp:cNvSpPr/>
      </dsp:nvSpPr>
      <dsp:spPr>
        <a:xfrm>
          <a:off x="4431810" y="1244119"/>
          <a:ext cx="1525217" cy="465005"/>
        </a:xfrm>
        <a:prstGeom prst="rect">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0" kern="1200" dirty="0"/>
            <a:t>Successful resolution</a:t>
          </a:r>
        </a:p>
      </dsp:txBody>
      <dsp:txXfrm>
        <a:off x="4431810" y="1244119"/>
        <a:ext cx="1525217" cy="465005"/>
      </dsp:txXfrm>
    </dsp:sp>
    <dsp:sp modelId="{325255ED-0464-45B7-85B4-4DBF65CCE94E}">
      <dsp:nvSpPr>
        <dsp:cNvPr id="0" name=""/>
        <dsp:cNvSpPr/>
      </dsp:nvSpPr>
      <dsp:spPr>
        <a:xfrm>
          <a:off x="4431810" y="1825375"/>
          <a:ext cx="1525217" cy="465005"/>
        </a:xfrm>
        <a:prstGeom prst="rect">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0" kern="1200" dirty="0"/>
            <a:t>Unsuccessful (may file formal complaint)</a:t>
          </a:r>
        </a:p>
      </dsp:txBody>
      <dsp:txXfrm>
        <a:off x="4431810" y="1825375"/>
        <a:ext cx="1525217" cy="465005"/>
      </dsp:txXfrm>
    </dsp:sp>
    <dsp:sp modelId="{87A7D751-AEC9-4018-822A-8A32FFE424EC}">
      <dsp:nvSpPr>
        <dsp:cNvPr id="0" name=""/>
        <dsp:cNvSpPr/>
      </dsp:nvSpPr>
      <dsp:spPr>
        <a:xfrm>
          <a:off x="771289" y="2940909"/>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1" kern="1200" dirty="0"/>
            <a:t>B. Formal</a:t>
          </a:r>
        </a:p>
      </dsp:txBody>
      <dsp:txXfrm>
        <a:off x="771289" y="2940909"/>
        <a:ext cx="1525217" cy="465005"/>
      </dsp:txXfrm>
    </dsp:sp>
    <dsp:sp modelId="{6D73BB1F-8630-4210-B7FA-C827FFE10B49}">
      <dsp:nvSpPr>
        <dsp:cNvPr id="0" name=""/>
        <dsp:cNvSpPr/>
      </dsp:nvSpPr>
      <dsp:spPr>
        <a:xfrm>
          <a:off x="2601549" y="2940909"/>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kern="1200" dirty="0"/>
            <a:t>Triage</a:t>
          </a:r>
        </a:p>
      </dsp:txBody>
      <dsp:txXfrm>
        <a:off x="2601549" y="2940909"/>
        <a:ext cx="1525217" cy="465005"/>
      </dsp:txXfrm>
    </dsp:sp>
    <dsp:sp modelId="{6288C2BA-CE24-4C63-A440-0ECB0286DC2F}">
      <dsp:nvSpPr>
        <dsp:cNvPr id="0" name=""/>
        <dsp:cNvSpPr/>
      </dsp:nvSpPr>
      <dsp:spPr>
        <a:xfrm>
          <a:off x="4431810" y="2406632"/>
          <a:ext cx="1525217" cy="858343"/>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CA" sz="800" kern="1200" dirty="0"/>
            <a:t>No jurisdiction</a:t>
          </a:r>
        </a:p>
        <a:p>
          <a:pPr marL="0" lvl="0" indent="0" algn="ctr" defTabSz="355600">
            <a:lnSpc>
              <a:spcPct val="90000"/>
            </a:lnSpc>
            <a:spcBef>
              <a:spcPct val="0"/>
            </a:spcBef>
            <a:spcAft>
              <a:spcPct val="35000"/>
            </a:spcAft>
            <a:buNone/>
          </a:pPr>
          <a:r>
            <a:rPr lang="en-CA" sz="800" kern="1200" dirty="0"/>
            <a:t>Out of time</a:t>
          </a:r>
        </a:p>
        <a:p>
          <a:pPr marL="0" lvl="0" indent="0" algn="ctr" defTabSz="355600">
            <a:lnSpc>
              <a:spcPct val="90000"/>
            </a:lnSpc>
            <a:spcBef>
              <a:spcPct val="0"/>
            </a:spcBef>
            <a:spcAft>
              <a:spcPct val="35000"/>
            </a:spcAft>
            <a:buNone/>
          </a:pPr>
          <a:r>
            <a:rPr lang="en-CA" sz="800" kern="1200" dirty="0"/>
            <a:t>Frivolous</a:t>
          </a:r>
        </a:p>
        <a:p>
          <a:pPr marL="0" lvl="0" indent="0" algn="ctr" defTabSz="355600">
            <a:lnSpc>
              <a:spcPct val="90000"/>
            </a:lnSpc>
            <a:spcBef>
              <a:spcPct val="0"/>
            </a:spcBef>
            <a:spcAft>
              <a:spcPct val="35000"/>
            </a:spcAft>
            <a:buNone/>
          </a:pPr>
          <a:r>
            <a:rPr lang="en-CA" sz="800" kern="1200" dirty="0"/>
            <a:t>No useful purpose</a:t>
          </a:r>
        </a:p>
        <a:p>
          <a:pPr marL="0" lvl="0" indent="0" algn="ctr" defTabSz="355600">
            <a:lnSpc>
              <a:spcPct val="90000"/>
            </a:lnSpc>
            <a:spcBef>
              <a:spcPct val="0"/>
            </a:spcBef>
            <a:spcAft>
              <a:spcPct val="35000"/>
            </a:spcAft>
            <a:buNone/>
          </a:pPr>
          <a:r>
            <a:rPr lang="en-CA" sz="800" kern="1200" dirty="0"/>
            <a:t>Matter already pending</a:t>
          </a:r>
        </a:p>
      </dsp:txBody>
      <dsp:txXfrm>
        <a:off x="4431810" y="2406632"/>
        <a:ext cx="1525217" cy="858343"/>
      </dsp:txXfrm>
    </dsp:sp>
    <dsp:sp modelId="{CEA7F5CF-B9D5-4D9E-BF35-B503ED1D871E}">
      <dsp:nvSpPr>
        <dsp:cNvPr id="0" name=""/>
        <dsp:cNvSpPr/>
      </dsp:nvSpPr>
      <dsp:spPr>
        <a:xfrm>
          <a:off x="6262071" y="2603301"/>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1" kern="1200" dirty="0"/>
            <a:t>No investigation</a:t>
          </a:r>
        </a:p>
      </dsp:txBody>
      <dsp:txXfrm>
        <a:off x="6262071" y="2603301"/>
        <a:ext cx="1525217" cy="465005"/>
      </dsp:txXfrm>
    </dsp:sp>
    <dsp:sp modelId="{A6564983-146F-4DB8-ADBB-6C6D94AE11D0}">
      <dsp:nvSpPr>
        <dsp:cNvPr id="0" name=""/>
        <dsp:cNvSpPr/>
      </dsp:nvSpPr>
      <dsp:spPr>
        <a:xfrm>
          <a:off x="8092331" y="2603301"/>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kern="1200" dirty="0"/>
            <a:t>Dismissal letter (anonymized)</a:t>
          </a:r>
        </a:p>
      </dsp:txBody>
      <dsp:txXfrm>
        <a:off x="8092331" y="2603301"/>
        <a:ext cx="1525217" cy="465005"/>
      </dsp:txXfrm>
    </dsp:sp>
    <dsp:sp modelId="{21870F9E-1EBB-427B-8CAC-B629260B9698}">
      <dsp:nvSpPr>
        <dsp:cNvPr id="0" name=""/>
        <dsp:cNvSpPr/>
      </dsp:nvSpPr>
      <dsp:spPr>
        <a:xfrm>
          <a:off x="4431810" y="3475186"/>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1" kern="1200" dirty="0"/>
            <a:t>Investigation</a:t>
          </a:r>
        </a:p>
      </dsp:txBody>
      <dsp:txXfrm>
        <a:off x="4431810" y="3475186"/>
        <a:ext cx="1525217" cy="465005"/>
      </dsp:txXfrm>
    </dsp:sp>
    <dsp:sp modelId="{E465453F-4E58-428F-A724-81C62FE51E94}">
      <dsp:nvSpPr>
        <dsp:cNvPr id="0" name=""/>
        <dsp:cNvSpPr/>
      </dsp:nvSpPr>
      <dsp:spPr>
        <a:xfrm>
          <a:off x="6262071" y="3184558"/>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1" kern="1200" dirty="0"/>
            <a:t>Breach</a:t>
          </a:r>
        </a:p>
      </dsp:txBody>
      <dsp:txXfrm>
        <a:off x="6262071" y="3184558"/>
        <a:ext cx="1525217" cy="465005"/>
      </dsp:txXfrm>
    </dsp:sp>
    <dsp:sp modelId="{16747F6F-ADB5-498E-B62E-114F30C8BA10}">
      <dsp:nvSpPr>
        <dsp:cNvPr id="0" name=""/>
        <dsp:cNvSpPr/>
      </dsp:nvSpPr>
      <dsp:spPr>
        <a:xfrm>
          <a:off x="8092331" y="3184558"/>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0" kern="1200" dirty="0"/>
            <a:t>Report (to council)</a:t>
          </a:r>
        </a:p>
      </dsp:txBody>
      <dsp:txXfrm>
        <a:off x="8092331" y="3184558"/>
        <a:ext cx="1525217" cy="465005"/>
      </dsp:txXfrm>
    </dsp:sp>
    <dsp:sp modelId="{E5926367-0622-458A-AC06-65C3AF626189}">
      <dsp:nvSpPr>
        <dsp:cNvPr id="0" name=""/>
        <dsp:cNvSpPr/>
      </dsp:nvSpPr>
      <dsp:spPr>
        <a:xfrm>
          <a:off x="9922592" y="3184558"/>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0" kern="1200" dirty="0"/>
            <a:t>Council deliberates on sanctions</a:t>
          </a:r>
        </a:p>
      </dsp:txBody>
      <dsp:txXfrm>
        <a:off x="9922592" y="3184558"/>
        <a:ext cx="1525217" cy="465005"/>
      </dsp:txXfrm>
    </dsp:sp>
    <dsp:sp modelId="{312D5F05-0BDC-4EE2-821B-00C31D3FD408}">
      <dsp:nvSpPr>
        <dsp:cNvPr id="0" name=""/>
        <dsp:cNvSpPr/>
      </dsp:nvSpPr>
      <dsp:spPr>
        <a:xfrm>
          <a:off x="6262071" y="3765814"/>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b="1" kern="1200" dirty="0"/>
            <a:t>No Breach</a:t>
          </a:r>
        </a:p>
      </dsp:txBody>
      <dsp:txXfrm>
        <a:off x="6262071" y="3765814"/>
        <a:ext cx="1525217" cy="465005"/>
      </dsp:txXfrm>
    </dsp:sp>
    <dsp:sp modelId="{21D26C09-F374-440D-8EF2-61D14C83DC38}">
      <dsp:nvSpPr>
        <dsp:cNvPr id="0" name=""/>
        <dsp:cNvSpPr/>
      </dsp:nvSpPr>
      <dsp:spPr>
        <a:xfrm>
          <a:off x="8092331" y="3765814"/>
          <a:ext cx="1525217" cy="46500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CA" sz="1000" kern="1200" dirty="0"/>
            <a:t>Report (only to the parties)</a:t>
          </a:r>
        </a:p>
      </dsp:txBody>
      <dsp:txXfrm>
        <a:off x="8092331" y="3765814"/>
        <a:ext cx="1525217" cy="465005"/>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56B1229-21C9-4EFE-94CC-97DB53CB6989}" type="datetimeFigureOut">
              <a:rPr lang="en-CA" smtClean="0"/>
              <a:t>2023-06-13</a:t>
            </a:fld>
            <a:endParaRPr lang="en-C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9A8A2D6-F916-4F25-8B60-AFA85E46D7F2}" type="slidenum">
              <a:rPr lang="en-CA" smtClean="0"/>
              <a:t>‹#›</a:t>
            </a:fld>
            <a:endParaRPr lang="en-CA"/>
          </a:p>
        </p:txBody>
      </p:sp>
    </p:spTree>
    <p:extLst>
      <p:ext uri="{BB962C8B-B14F-4D97-AF65-F5344CB8AC3E}">
        <p14:creationId xmlns:p14="http://schemas.microsoft.com/office/powerpoint/2010/main" val="2887497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A3AE15-1C07-4515-B178-C9C836DA6F6A}" type="datetime1">
              <a:rPr lang="en-US" smtClean="0"/>
              <a:t>6/13/2023</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136171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8548FC-9BB4-466B-B6D8-B9997F8520FC}" type="datetime1">
              <a:rPr lang="en-US" smtClean="0"/>
              <a:t>6/13/2023</a:t>
            </a:fld>
            <a:endParaRPr lang="en-US" dirty="0"/>
          </a:p>
        </p:txBody>
      </p:sp>
      <p:sp>
        <p:nvSpPr>
          <p:cNvPr id="6" name="Footer Placeholder 5"/>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284056088"/>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8548FC-9BB4-466B-B6D8-B9997F8520FC}" type="datetime1">
              <a:rPr lang="en-US" smtClean="0"/>
              <a:t>6/13/2023</a:t>
            </a:fld>
            <a:endParaRPr lang="en-US" dirty="0"/>
          </a:p>
        </p:txBody>
      </p:sp>
      <p:sp>
        <p:nvSpPr>
          <p:cNvPr id="5" name="Footer Placeholder 4"/>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828014944"/>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8548FC-9BB4-466B-B6D8-B9997F8520FC}" type="datetime1">
              <a:rPr lang="en-US" smtClean="0"/>
              <a:t>6/13/2023</a:t>
            </a:fld>
            <a:endParaRPr lang="en-US" dirty="0"/>
          </a:p>
        </p:txBody>
      </p:sp>
      <p:sp>
        <p:nvSpPr>
          <p:cNvPr id="5" name="Footer Placeholder 4"/>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391795536"/>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8548FC-9BB4-466B-B6D8-B9997F8520FC}" type="datetime1">
              <a:rPr lang="en-US" smtClean="0"/>
              <a:t>6/13/2023</a:t>
            </a:fld>
            <a:endParaRPr lang="en-US" dirty="0"/>
          </a:p>
        </p:txBody>
      </p:sp>
      <p:sp>
        <p:nvSpPr>
          <p:cNvPr id="5" name="Footer Placeholder 4"/>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804501982"/>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8548FC-9BB4-466B-B6D8-B9997F8520FC}" type="datetime1">
              <a:rPr lang="en-US" smtClean="0"/>
              <a:t>6/13/2023</a:t>
            </a:fld>
            <a:endParaRPr lang="en-US" dirty="0"/>
          </a:p>
        </p:txBody>
      </p:sp>
      <p:sp>
        <p:nvSpPr>
          <p:cNvPr id="5" name="Footer Placeholder 4"/>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340681294"/>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8548FC-9BB4-466B-B6D8-B9997F8520FC}" type="datetime1">
              <a:rPr lang="en-US" smtClean="0"/>
              <a:t>6/13/2023</a:t>
            </a:fld>
            <a:endParaRPr lang="en-US" dirty="0"/>
          </a:p>
        </p:txBody>
      </p:sp>
      <p:sp>
        <p:nvSpPr>
          <p:cNvPr id="5" name="Footer Placeholder 4"/>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937567455"/>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9EB001-E597-4AE7-88C7-081F38697278}" type="datetime1">
              <a:rPr lang="en-US" smtClean="0"/>
              <a:t>6/13/2023</a:t>
            </a:fld>
            <a:endParaRPr lang="en-US" dirty="0"/>
          </a:p>
        </p:txBody>
      </p:sp>
      <p:sp>
        <p:nvSpPr>
          <p:cNvPr id="5" name="Footer Placeholder 4"/>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6925648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8CC56D-8741-41DA-BC8F-2D65828E530C}" type="datetime1">
              <a:rPr lang="en-US" smtClean="0"/>
              <a:t>6/13/2023</a:t>
            </a:fld>
            <a:endParaRPr lang="en-US" dirty="0"/>
          </a:p>
        </p:txBody>
      </p:sp>
      <p:sp>
        <p:nvSpPr>
          <p:cNvPr id="5" name="Footer Placeholder 4"/>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9769266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21508BC1-7ABB-42C8-B268-3C6F4FD455DE}"/>
              </a:ext>
            </a:extLst>
          </p:cNvPr>
          <p:cNvSpPr/>
          <p:nvPr userDrawn="1"/>
        </p:nvSpPr>
        <p:spPr>
          <a:xfrm>
            <a:off x="200025" y="-1"/>
            <a:ext cx="119919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icture Placeholder 8">
            <a:extLst>
              <a:ext uri="{FF2B5EF4-FFF2-40B4-BE49-F238E27FC236}">
                <a16:creationId xmlns:a16="http://schemas.microsoft.com/office/drawing/2014/main" id="{2D02598E-521E-41CD-B068-134834CFF4FF}"/>
              </a:ext>
            </a:extLst>
          </p:cNvPr>
          <p:cNvSpPr>
            <a:spLocks noGrp="1"/>
          </p:cNvSpPr>
          <p:nvPr>
            <p:ph type="pic" sz="quarter" idx="10"/>
          </p:nvPr>
        </p:nvSpPr>
        <p:spPr>
          <a:xfrm>
            <a:off x="571500" y="0"/>
            <a:ext cx="6034088" cy="6857999"/>
          </a:xfrm>
          <a:solidFill>
            <a:schemeClr val="bg1">
              <a:lumMod val="95000"/>
            </a:schemeClr>
          </a:solidFill>
        </p:spPr>
        <p:txBody>
          <a:bodyPr>
            <a:normAutofit/>
          </a:bodyPr>
          <a:lstStyle>
            <a:lvl1pPr marL="0" indent="0" algn="ctr">
              <a:buNone/>
              <a:defRPr sz="1800"/>
            </a:lvl1pPr>
          </a:lstStyle>
          <a:p>
            <a:r>
              <a:rPr lang="en-US"/>
              <a:t>Click icon to add picture</a:t>
            </a:r>
            <a:endParaRPr lang="en-US" dirty="0"/>
          </a:p>
        </p:txBody>
      </p:sp>
      <p:sp>
        <p:nvSpPr>
          <p:cNvPr id="10" name="Rectangle 9">
            <a:extLst>
              <a:ext uri="{FF2B5EF4-FFF2-40B4-BE49-F238E27FC236}">
                <a16:creationId xmlns:a16="http://schemas.microsoft.com/office/drawing/2014/main" id="{F04A5F51-C7E6-44CC-ADF3-1C83AA35D0DC}"/>
              </a:ext>
            </a:extLst>
          </p:cNvPr>
          <p:cNvSpPr/>
          <p:nvPr userDrawn="1"/>
        </p:nvSpPr>
        <p:spPr>
          <a:xfrm>
            <a:off x="0" y="1"/>
            <a:ext cx="37147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E8B51C6-9166-4F67-995A-396809E6533C}"/>
              </a:ext>
            </a:extLst>
          </p:cNvPr>
          <p:cNvSpPr>
            <a:spLocks noGrp="1"/>
          </p:cNvSpPr>
          <p:nvPr>
            <p:ph type="ctrTitle"/>
          </p:nvPr>
        </p:nvSpPr>
        <p:spPr>
          <a:xfrm>
            <a:off x="6905625" y="1512889"/>
            <a:ext cx="4986338" cy="3262311"/>
          </a:xfrm>
        </p:spPr>
        <p:txBody>
          <a:bodyPr anchor="b"/>
          <a:lstStyle>
            <a:lvl1pPr algn="l">
              <a:defRPr sz="600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951C9A4-8764-4CB3-AC26-C957C0E84BCD}"/>
              </a:ext>
            </a:extLst>
          </p:cNvPr>
          <p:cNvSpPr>
            <a:spLocks noGrp="1"/>
          </p:cNvSpPr>
          <p:nvPr>
            <p:ph type="subTitle" idx="1"/>
          </p:nvPr>
        </p:nvSpPr>
        <p:spPr>
          <a:xfrm>
            <a:off x="6905625" y="4927600"/>
            <a:ext cx="4986338" cy="97631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1592351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3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Chart Placeholder 3">
            <a:extLst>
              <a:ext uri="{FF2B5EF4-FFF2-40B4-BE49-F238E27FC236}">
                <a16:creationId xmlns:a16="http://schemas.microsoft.com/office/drawing/2014/main" id="{56084AEC-DB39-4367-A213-BB2FE4AD38BE}"/>
              </a:ext>
            </a:extLst>
          </p:cNvPr>
          <p:cNvSpPr>
            <a:spLocks noGrp="1"/>
          </p:cNvSpPr>
          <p:nvPr>
            <p:ph type="chart" sz="quarter" idx="13"/>
          </p:nvPr>
        </p:nvSpPr>
        <p:spPr>
          <a:xfrm>
            <a:off x="371475" y="1233488"/>
            <a:ext cx="11520488" cy="4967287"/>
          </a:xfrm>
        </p:spPr>
        <p:txBody>
          <a:bodyPr>
            <a:normAutofit/>
          </a:bodyPr>
          <a:lstStyle>
            <a:lvl1pPr marL="0" indent="0" algn="ctr">
              <a:buNone/>
              <a:defRPr sz="2000"/>
            </a:lvl1pPr>
          </a:lstStyle>
          <a:p>
            <a:r>
              <a:rPr lang="en-US"/>
              <a:t>Click icon to add chart</a:t>
            </a:r>
            <a:endParaRPr lang="en-US" dirty="0"/>
          </a:p>
        </p:txBody>
      </p:sp>
    </p:spTree>
    <p:extLst>
      <p:ext uri="{BB962C8B-B14F-4D97-AF65-F5344CB8AC3E}">
        <p14:creationId xmlns:p14="http://schemas.microsoft.com/office/powerpoint/2010/main" val="1265684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BE6C25-44D5-4A70-B931-95D7B515886F}" type="datetime1">
              <a:rPr lang="en-US" smtClean="0"/>
              <a:t>6/13/2023</a:t>
            </a:fld>
            <a:endParaRPr lang="en-US" dirty="0"/>
          </a:p>
        </p:txBody>
      </p:sp>
      <p:sp>
        <p:nvSpPr>
          <p:cNvPr id="5" name="Footer Placeholder 4"/>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043711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4C1AA0-2D8A-4E4C-9044-49E96D44650C}" type="datetime1">
              <a:rPr lang="en-US" smtClean="0"/>
              <a:t>6/13/2023</a:t>
            </a:fld>
            <a:endParaRPr lang="en-US" dirty="0"/>
          </a:p>
        </p:txBody>
      </p:sp>
      <p:sp>
        <p:nvSpPr>
          <p:cNvPr id="5" name="Footer Placeholder 4"/>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906437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F72A91-1FF6-471C-800F-CC672A4F7107}" type="datetime1">
              <a:rPr lang="en-US" smtClean="0"/>
              <a:t>6/13/2023</a:t>
            </a:fld>
            <a:endParaRPr lang="en-US" dirty="0"/>
          </a:p>
        </p:txBody>
      </p:sp>
      <p:sp>
        <p:nvSpPr>
          <p:cNvPr id="6" name="Footer Placeholder 5"/>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467389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9D28FF-FAF4-45DD-8027-5E4647C7F252}" type="datetime1">
              <a:rPr lang="en-US" smtClean="0"/>
              <a:t>6/13/2023</a:t>
            </a:fld>
            <a:endParaRPr lang="en-US" dirty="0"/>
          </a:p>
        </p:txBody>
      </p:sp>
      <p:sp>
        <p:nvSpPr>
          <p:cNvPr id="8" name="Footer Placeholder 7"/>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362385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2001EE-9ABA-45B3-87C3-C6EB221CBF32}" type="datetime1">
              <a:rPr lang="en-US" smtClean="0"/>
              <a:t>6/13/2023</a:t>
            </a:fld>
            <a:endParaRPr lang="en-US" dirty="0"/>
          </a:p>
        </p:txBody>
      </p:sp>
      <p:sp>
        <p:nvSpPr>
          <p:cNvPr id="4" name="Footer Placeholder 3"/>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627196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AE0FA8-2036-4266-83F9-87B966EB353D}" type="datetime1">
              <a:rPr lang="en-US" smtClean="0"/>
              <a:t>6/13/2023</a:t>
            </a:fld>
            <a:endParaRPr lang="en-US" dirty="0"/>
          </a:p>
        </p:txBody>
      </p:sp>
      <p:sp>
        <p:nvSpPr>
          <p:cNvPr id="3" name="Footer Placeholder 2"/>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69474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0E66A0-6E87-4EED-BD1F-F0CE4F87006D}" type="datetime1">
              <a:rPr lang="en-US" smtClean="0"/>
              <a:t>6/13/2023</a:t>
            </a:fld>
            <a:endParaRPr lang="en-US" dirty="0"/>
          </a:p>
        </p:txBody>
      </p:sp>
      <p:sp>
        <p:nvSpPr>
          <p:cNvPr id="6" name="Footer Placeholder 5"/>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838949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BA1329-EAB1-48A2-84F9-8A75D14F3686}" type="datetime1">
              <a:rPr lang="en-US" smtClean="0"/>
              <a:t>6/13/2023</a:t>
            </a:fld>
            <a:endParaRPr lang="en-US" dirty="0"/>
          </a:p>
        </p:txBody>
      </p:sp>
      <p:sp>
        <p:nvSpPr>
          <p:cNvPr id="6" name="Footer Placeholder 5"/>
          <p:cNvSpPr>
            <a:spLocks noGrp="1"/>
          </p:cNvSpPr>
          <p:nvPr>
            <p:ph type="ftr" sz="quarter" idx="11"/>
          </p:nvPr>
        </p:nvSpPr>
        <p:spPr/>
        <p:txBody>
          <a:bodyPr/>
          <a:lstStyle/>
          <a:p>
            <a:r>
              <a:rPr lang="en-US"/>
              <a:t>Sherri Walsh, Integrity Commissioner for the City of Winnipeg    |    swalsh@hillcounsel.com</a:t>
            </a:r>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449014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D8548FC-9BB4-466B-B6D8-B9997F8520FC}" type="datetime1">
              <a:rPr lang="en-US" smtClean="0"/>
              <a:t>6/13/2023</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Sherri Walsh, Integrity Commissioner for the City of Winnipeg    |    swalsh@hillcounsel.com</a:t>
            </a:r>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95181871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 id="2147483720" r:id="rId16"/>
    <p:sldLayoutId id="2147483721" r:id="rId17"/>
    <p:sldLayoutId id="2147483722" r:id="rId18"/>
    <p:sldLayoutId id="2147483723" r:id="rId19"/>
  </p:sldLayoutIdLst>
  <p:hf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hyperlink" Target="https://www.winnipeg.ca/council/integritycommissioner/" TargetMode="Externa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hyperlink" Target="https://www.winnipeg.ca/council/integritycommissioner/pdfs/CodeofConduct.pdf" TargetMode="Externa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8" name="Group 10">
            <a:extLst>
              <a:ext uri="{FF2B5EF4-FFF2-40B4-BE49-F238E27FC236}">
                <a16:creationId xmlns:a16="http://schemas.microsoft.com/office/drawing/2014/main" id="{260ACC13-B825-49F3-93DE-C8B8F2FA37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2" name="Freeform 6">
              <a:extLst>
                <a:ext uri="{FF2B5EF4-FFF2-40B4-BE49-F238E27FC236}">
                  <a16:creationId xmlns:a16="http://schemas.microsoft.com/office/drawing/2014/main" id="{F947B31F-CA03-4793-845D-FD86BABC1A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a:extLst>
                <a:ext uri="{FF2B5EF4-FFF2-40B4-BE49-F238E27FC236}">
                  <a16:creationId xmlns:a16="http://schemas.microsoft.com/office/drawing/2014/main" id="{DCDDE94D-F78C-4A48-AEA6-E922FC99A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4" name="Freeform 8">
              <a:extLst>
                <a:ext uri="{FF2B5EF4-FFF2-40B4-BE49-F238E27FC236}">
                  <a16:creationId xmlns:a16="http://schemas.microsoft.com/office/drawing/2014/main" id="{3445A886-F3CA-4DE4-90D7-535F9707B7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0" name="Freeform 9">
              <a:extLst>
                <a:ext uri="{FF2B5EF4-FFF2-40B4-BE49-F238E27FC236}">
                  <a16:creationId xmlns:a16="http://schemas.microsoft.com/office/drawing/2014/main" id="{A8999CB6-C053-418B-AE37-E470804D2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8" name="Freeform 10">
              <a:extLst>
                <a:ext uri="{FF2B5EF4-FFF2-40B4-BE49-F238E27FC236}">
                  <a16:creationId xmlns:a16="http://schemas.microsoft.com/office/drawing/2014/main" id="{81EA3E26-BFCD-4396-AE8A-2A9828BFF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5F9BC582-73A6-4D8A-8738-E36476489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useBgFill="1">
        <p:nvSpPr>
          <p:cNvPr id="24" name="Rectangle 18">
            <a:extLst>
              <a:ext uri="{FF2B5EF4-FFF2-40B4-BE49-F238E27FC236}">
                <a16:creationId xmlns:a16="http://schemas.microsoft.com/office/drawing/2014/main" id="{85428F22-76B3-4107-AADE-3F9EC95FD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5346FBCF-5353-4172-96F5-4B7EB07777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90265" y="-12875"/>
            <a:ext cx="2604396" cy="6890194"/>
            <a:chOff x="2199787" y="-12875"/>
            <a:chExt cx="2679011" cy="6890194"/>
          </a:xfrm>
        </p:grpSpPr>
        <p:sp useBgFill="1">
          <p:nvSpPr>
            <p:cNvPr id="22" name="Rectangle 19">
              <a:extLst>
                <a:ext uri="{FF2B5EF4-FFF2-40B4-BE49-F238E27FC236}">
                  <a16:creationId xmlns:a16="http://schemas.microsoft.com/office/drawing/2014/main" id="{343F3E6D-808D-43AD-9485-AD0014BEAE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199787" y="-12875"/>
              <a:ext cx="2679011" cy="5301468"/>
            </a:xfrm>
            <a:custGeom>
              <a:avLst/>
              <a:gdLst>
                <a:gd name="connsiteX0" fmla="*/ 0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0 w 2570017"/>
                <a:gd name="connsiteY4" fmla="*/ 0 h 2554287"/>
                <a:gd name="connsiteX0" fmla="*/ 904009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904009 w 2570017"/>
                <a:gd name="connsiteY4" fmla="*/ 0 h 2554287"/>
                <a:gd name="connsiteX0" fmla="*/ 644236 w 2570017"/>
                <a:gd name="connsiteY0" fmla="*/ 10391 h 2554287"/>
                <a:gd name="connsiteX1" fmla="*/ 2570017 w 2570017"/>
                <a:gd name="connsiteY1" fmla="*/ 0 h 2554287"/>
                <a:gd name="connsiteX2" fmla="*/ 2570017 w 2570017"/>
                <a:gd name="connsiteY2" fmla="*/ 2554287 h 2554287"/>
                <a:gd name="connsiteX3" fmla="*/ 0 w 2570017"/>
                <a:gd name="connsiteY3" fmla="*/ 2554287 h 2554287"/>
                <a:gd name="connsiteX4" fmla="*/ 644236 w 2570017"/>
                <a:gd name="connsiteY4" fmla="*/ 10391 h 2554287"/>
                <a:gd name="connsiteX0" fmla="*/ 633845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633845 w 2570017"/>
                <a:gd name="connsiteY4" fmla="*/ 0 h 2554287"/>
                <a:gd name="connsiteX0" fmla="*/ 675409 w 2611581"/>
                <a:gd name="connsiteY0" fmla="*/ 0 h 2554287"/>
                <a:gd name="connsiteX1" fmla="*/ 2611581 w 2611581"/>
                <a:gd name="connsiteY1" fmla="*/ 0 h 2554287"/>
                <a:gd name="connsiteX2" fmla="*/ 2611581 w 2611581"/>
                <a:gd name="connsiteY2" fmla="*/ 2554287 h 2554287"/>
                <a:gd name="connsiteX3" fmla="*/ 0 w 2611581"/>
                <a:gd name="connsiteY3" fmla="*/ 2554287 h 2554287"/>
                <a:gd name="connsiteX4" fmla="*/ 675409 w 2611581"/>
                <a:gd name="connsiteY4" fmla="*/ 0 h 2554287"/>
                <a:gd name="connsiteX0" fmla="*/ 650979 w 2587151"/>
                <a:gd name="connsiteY0" fmla="*/ 0 h 2554287"/>
                <a:gd name="connsiteX1" fmla="*/ 2587151 w 2587151"/>
                <a:gd name="connsiteY1" fmla="*/ 0 h 2554287"/>
                <a:gd name="connsiteX2" fmla="*/ 2587151 w 2587151"/>
                <a:gd name="connsiteY2" fmla="*/ 2554287 h 2554287"/>
                <a:gd name="connsiteX3" fmla="*/ 0 w 2587151"/>
                <a:gd name="connsiteY3" fmla="*/ 2548595 h 2554287"/>
                <a:gd name="connsiteX4" fmla="*/ 650979 w 2587151"/>
                <a:gd name="connsiteY4" fmla="*/ 0 h 2554287"/>
                <a:gd name="connsiteX0" fmla="*/ 730379 w 2587151"/>
                <a:gd name="connsiteY0" fmla="*/ 5692 h 2554287"/>
                <a:gd name="connsiteX1" fmla="*/ 2587151 w 2587151"/>
                <a:gd name="connsiteY1" fmla="*/ 0 h 2554287"/>
                <a:gd name="connsiteX2" fmla="*/ 2587151 w 2587151"/>
                <a:gd name="connsiteY2" fmla="*/ 2554287 h 2554287"/>
                <a:gd name="connsiteX3" fmla="*/ 0 w 2587151"/>
                <a:gd name="connsiteY3" fmla="*/ 2548595 h 2554287"/>
                <a:gd name="connsiteX4" fmla="*/ 730379 w 2587151"/>
                <a:gd name="connsiteY4" fmla="*/ 5692 h 2554287"/>
                <a:gd name="connsiteX0" fmla="*/ 864750 w 2587151"/>
                <a:gd name="connsiteY0" fmla="*/ 2847 h 2554287"/>
                <a:gd name="connsiteX1" fmla="*/ 2587151 w 2587151"/>
                <a:gd name="connsiteY1" fmla="*/ 0 h 2554287"/>
                <a:gd name="connsiteX2" fmla="*/ 2587151 w 2587151"/>
                <a:gd name="connsiteY2" fmla="*/ 2554287 h 2554287"/>
                <a:gd name="connsiteX3" fmla="*/ 0 w 2587151"/>
                <a:gd name="connsiteY3" fmla="*/ 2548595 h 2554287"/>
                <a:gd name="connsiteX4" fmla="*/ 864750 w 2587151"/>
                <a:gd name="connsiteY4" fmla="*/ 2847 h 2554287"/>
                <a:gd name="connsiteX0" fmla="*/ 883073 w 2587151"/>
                <a:gd name="connsiteY0" fmla="*/ 1 h 2554287"/>
                <a:gd name="connsiteX1" fmla="*/ 2587151 w 2587151"/>
                <a:gd name="connsiteY1" fmla="*/ 0 h 2554287"/>
                <a:gd name="connsiteX2" fmla="*/ 2587151 w 2587151"/>
                <a:gd name="connsiteY2" fmla="*/ 2554287 h 2554287"/>
                <a:gd name="connsiteX3" fmla="*/ 0 w 2587151"/>
                <a:gd name="connsiteY3" fmla="*/ 2548595 h 2554287"/>
                <a:gd name="connsiteX4" fmla="*/ 883073 w 2587151"/>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5750 h 2565670"/>
                <a:gd name="connsiteX4" fmla="*/ 895288 w 2611581"/>
                <a:gd name="connsiteY4" fmla="*/ 1 h 2565670"/>
                <a:gd name="connsiteX0" fmla="*/ 1544433 w 3260726"/>
                <a:gd name="connsiteY0" fmla="*/ 1 h 2565670"/>
                <a:gd name="connsiteX1" fmla="*/ 3248511 w 3260726"/>
                <a:gd name="connsiteY1" fmla="*/ 0 h 2565670"/>
                <a:gd name="connsiteX2" fmla="*/ 3260726 w 3260726"/>
                <a:gd name="connsiteY2" fmla="*/ 2565670 h 2565670"/>
                <a:gd name="connsiteX3" fmla="*/ 0 w 3260726"/>
                <a:gd name="connsiteY3" fmla="*/ 2521058 h 2565670"/>
                <a:gd name="connsiteX4" fmla="*/ 1544433 w 3260726"/>
                <a:gd name="connsiteY4" fmla="*/ 1 h 2565670"/>
                <a:gd name="connsiteX0" fmla="*/ 921784 w 3260726"/>
                <a:gd name="connsiteY0" fmla="*/ 12347 h 2565670"/>
                <a:gd name="connsiteX1" fmla="*/ 3248511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3260726"/>
                <a:gd name="connsiteY0" fmla="*/ 12347 h 2565670"/>
                <a:gd name="connsiteX1" fmla="*/ 2321160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2322228"/>
                <a:gd name="connsiteY0" fmla="*/ 12347 h 2565670"/>
                <a:gd name="connsiteX1" fmla="*/ 2321160 w 2322228"/>
                <a:gd name="connsiteY1" fmla="*/ 0 h 2565670"/>
                <a:gd name="connsiteX2" fmla="*/ 2320129 w 2322228"/>
                <a:gd name="connsiteY2" fmla="*/ 2565670 h 2565670"/>
                <a:gd name="connsiteX3" fmla="*/ 0 w 2322228"/>
                <a:gd name="connsiteY3" fmla="*/ 2521058 h 2565670"/>
                <a:gd name="connsiteX4" fmla="*/ 921784 w 2322228"/>
                <a:gd name="connsiteY4" fmla="*/ 12347 h 2565670"/>
                <a:gd name="connsiteX0" fmla="*/ 921784 w 2322228"/>
                <a:gd name="connsiteY0" fmla="*/ 0 h 2571841"/>
                <a:gd name="connsiteX1" fmla="*/ 2321160 w 2322228"/>
                <a:gd name="connsiteY1" fmla="*/ 6171 h 2571841"/>
                <a:gd name="connsiteX2" fmla="*/ 2320129 w 2322228"/>
                <a:gd name="connsiteY2" fmla="*/ 2571841 h 2571841"/>
                <a:gd name="connsiteX3" fmla="*/ 0 w 2322228"/>
                <a:gd name="connsiteY3" fmla="*/ 2527229 h 2571841"/>
                <a:gd name="connsiteX4" fmla="*/ 921784 w 2322228"/>
                <a:gd name="connsiteY4" fmla="*/ 0 h 2571841"/>
                <a:gd name="connsiteX0" fmla="*/ 921784 w 2611583"/>
                <a:gd name="connsiteY0" fmla="*/ 0 h 2540977"/>
                <a:gd name="connsiteX1" fmla="*/ 2321160 w 2611583"/>
                <a:gd name="connsiteY1" fmla="*/ 6171 h 2540977"/>
                <a:gd name="connsiteX2" fmla="*/ 2611583 w 2611583"/>
                <a:gd name="connsiteY2" fmla="*/ 2540977 h 2540977"/>
                <a:gd name="connsiteX3" fmla="*/ 0 w 2611583"/>
                <a:gd name="connsiteY3" fmla="*/ 2527229 h 2540977"/>
                <a:gd name="connsiteX4" fmla="*/ 921784 w 2611583"/>
                <a:gd name="connsiteY4" fmla="*/ 0 h 2540977"/>
                <a:gd name="connsiteX0" fmla="*/ 921784 w 2611583"/>
                <a:gd name="connsiteY0" fmla="*/ 2 h 2540979"/>
                <a:gd name="connsiteX1" fmla="*/ 2572870 w 2611583"/>
                <a:gd name="connsiteY1" fmla="*/ 0 h 2540979"/>
                <a:gd name="connsiteX2" fmla="*/ 2611583 w 2611583"/>
                <a:gd name="connsiteY2" fmla="*/ 2540979 h 2540979"/>
                <a:gd name="connsiteX3" fmla="*/ 0 w 2611583"/>
                <a:gd name="connsiteY3" fmla="*/ 2527231 h 2540979"/>
                <a:gd name="connsiteX4" fmla="*/ 921784 w 2611583"/>
                <a:gd name="connsiteY4" fmla="*/ 2 h 2540979"/>
                <a:gd name="connsiteX0" fmla="*/ 921784 w 2705467"/>
                <a:gd name="connsiteY0" fmla="*/ 0 h 2540977"/>
                <a:gd name="connsiteX1" fmla="*/ 2705349 w 2705467"/>
                <a:gd name="connsiteY1" fmla="*/ 6171 h 2540977"/>
                <a:gd name="connsiteX2" fmla="*/ 2611583 w 2705467"/>
                <a:gd name="connsiteY2" fmla="*/ 2540977 h 2540977"/>
                <a:gd name="connsiteX3" fmla="*/ 0 w 2705467"/>
                <a:gd name="connsiteY3" fmla="*/ 2527229 h 2540977"/>
                <a:gd name="connsiteX4" fmla="*/ 921784 w 2705467"/>
                <a:gd name="connsiteY4" fmla="*/ 0 h 2540977"/>
                <a:gd name="connsiteX0" fmla="*/ 921784 w 2718702"/>
                <a:gd name="connsiteY0" fmla="*/ 2 h 2540979"/>
                <a:gd name="connsiteX1" fmla="*/ 2718597 w 2718702"/>
                <a:gd name="connsiteY1" fmla="*/ 0 h 2540979"/>
                <a:gd name="connsiteX2" fmla="*/ 2611583 w 2718702"/>
                <a:gd name="connsiteY2" fmla="*/ 2540979 h 2540979"/>
                <a:gd name="connsiteX3" fmla="*/ 0 w 2718702"/>
                <a:gd name="connsiteY3" fmla="*/ 2527231 h 2540979"/>
                <a:gd name="connsiteX4" fmla="*/ 921784 w 2718702"/>
                <a:gd name="connsiteY4" fmla="*/ 2 h 2540979"/>
                <a:gd name="connsiteX0" fmla="*/ 921784 w 2679012"/>
                <a:gd name="connsiteY0" fmla="*/ 0 h 2540977"/>
                <a:gd name="connsiteX1" fmla="*/ 2678853 w 2679012"/>
                <a:gd name="connsiteY1" fmla="*/ 6171 h 2540977"/>
                <a:gd name="connsiteX2" fmla="*/ 2611583 w 2679012"/>
                <a:gd name="connsiteY2" fmla="*/ 2540977 h 2540977"/>
                <a:gd name="connsiteX3" fmla="*/ 0 w 2679012"/>
                <a:gd name="connsiteY3" fmla="*/ 2527229 h 2540977"/>
                <a:gd name="connsiteX4" fmla="*/ 921784 w 2679012"/>
                <a:gd name="connsiteY4" fmla="*/ 0 h 2540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9012" h="2540977">
                  <a:moveTo>
                    <a:pt x="921784" y="0"/>
                  </a:moveTo>
                  <a:lnTo>
                    <a:pt x="2678853" y="6171"/>
                  </a:lnTo>
                  <a:cubicBezTo>
                    <a:pt x="2682925" y="861394"/>
                    <a:pt x="2607511" y="1685754"/>
                    <a:pt x="2611583" y="2540977"/>
                  </a:cubicBezTo>
                  <a:lnTo>
                    <a:pt x="0" y="2527229"/>
                  </a:lnTo>
                  <a:lnTo>
                    <a:pt x="921784" y="0"/>
                  </a:lnTo>
                  <a:close/>
                </a:path>
              </a:pathLst>
            </a:custGeom>
            <a:blipFill rotWithShape="0">
              <a:blip r:embed="rId2">
                <a:duotone>
                  <a:schemeClr val="bg2">
                    <a:shade val="76000"/>
                    <a:satMod val="180000"/>
                  </a:schemeClr>
                  <a:schemeClr val="bg2">
                    <a:tint val="80000"/>
                    <a:satMod val="120000"/>
                    <a:lumMod val="180000"/>
                  </a:schemeClr>
                </a:duotone>
              </a:blip>
              <a:stretch>
                <a:fillRect l="-114598" r="-265621" b="-2868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0">
              <a:extLst>
                <a:ext uri="{FF2B5EF4-FFF2-40B4-BE49-F238E27FC236}">
                  <a16:creationId xmlns:a16="http://schemas.microsoft.com/office/drawing/2014/main" id="{03DB1AC6-5430-4CD3-BD83-86E675A11A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211875" y="5257482"/>
              <a:ext cx="2586931" cy="1619837"/>
            </a:xfrm>
            <a:custGeom>
              <a:avLst/>
              <a:gdLst>
                <a:gd name="connsiteX0" fmla="*/ 0 w 2611581"/>
                <a:gd name="connsiteY0" fmla="*/ 0 h 4303713"/>
                <a:gd name="connsiteX1" fmla="*/ 2611581 w 2611581"/>
                <a:gd name="connsiteY1" fmla="*/ 0 h 4303713"/>
                <a:gd name="connsiteX2" fmla="*/ 2611581 w 2611581"/>
                <a:gd name="connsiteY2" fmla="*/ 4303713 h 4303713"/>
                <a:gd name="connsiteX3" fmla="*/ 0 w 2611581"/>
                <a:gd name="connsiteY3" fmla="*/ 4303713 h 4303713"/>
                <a:gd name="connsiteX4" fmla="*/ 0 w 2611581"/>
                <a:gd name="connsiteY4" fmla="*/ 0 h 4303713"/>
                <a:gd name="connsiteX0" fmla="*/ 0 w 2611581"/>
                <a:gd name="connsiteY0" fmla="*/ 0 h 4314104"/>
                <a:gd name="connsiteX1" fmla="*/ 2611581 w 2611581"/>
                <a:gd name="connsiteY1" fmla="*/ 0 h 4314104"/>
                <a:gd name="connsiteX2" fmla="*/ 2611581 w 2611581"/>
                <a:gd name="connsiteY2" fmla="*/ 4303713 h 4314104"/>
                <a:gd name="connsiteX3" fmla="*/ 1693718 w 2611581"/>
                <a:gd name="connsiteY3" fmla="*/ 4314104 h 4314104"/>
                <a:gd name="connsiteX4" fmla="*/ 0 w 2611581"/>
                <a:gd name="connsiteY4" fmla="*/ 0 h 4314104"/>
                <a:gd name="connsiteX0" fmla="*/ 0 w 2611581"/>
                <a:gd name="connsiteY0" fmla="*/ 0 h 4314104"/>
                <a:gd name="connsiteX1" fmla="*/ 2611581 w 2611581"/>
                <a:gd name="connsiteY1" fmla="*/ 0 h 4314104"/>
                <a:gd name="connsiteX2" fmla="*/ 2611581 w 2611581"/>
                <a:gd name="connsiteY2" fmla="*/ 4303713 h 4314104"/>
                <a:gd name="connsiteX3" fmla="*/ 1963882 w 2611581"/>
                <a:gd name="connsiteY3" fmla="*/ 4314104 h 4314104"/>
                <a:gd name="connsiteX4" fmla="*/ 0 w 2611581"/>
                <a:gd name="connsiteY4" fmla="*/ 0 h 4314104"/>
                <a:gd name="connsiteX0" fmla="*/ 0 w 2611581"/>
                <a:gd name="connsiteY0" fmla="*/ 0 h 4303713"/>
                <a:gd name="connsiteX1" fmla="*/ 2611581 w 2611581"/>
                <a:gd name="connsiteY1" fmla="*/ 0 h 4303713"/>
                <a:gd name="connsiteX2" fmla="*/ 2611581 w 2611581"/>
                <a:gd name="connsiteY2" fmla="*/ 4303713 h 4303713"/>
                <a:gd name="connsiteX3" fmla="*/ 2213264 w 2611581"/>
                <a:gd name="connsiteY3" fmla="*/ 4293322 h 4303713"/>
                <a:gd name="connsiteX4" fmla="*/ 0 w 2611581"/>
                <a:gd name="connsiteY4" fmla="*/ 0 h 4303713"/>
                <a:gd name="connsiteX0" fmla="*/ 0 w 2611581"/>
                <a:gd name="connsiteY0" fmla="*/ 0 h 4303713"/>
                <a:gd name="connsiteX1" fmla="*/ 2611581 w 2611581"/>
                <a:gd name="connsiteY1" fmla="*/ 0 h 4303713"/>
                <a:gd name="connsiteX2" fmla="*/ 2611581 w 2611581"/>
                <a:gd name="connsiteY2" fmla="*/ 4303713 h 4303713"/>
                <a:gd name="connsiteX3" fmla="*/ 2171701 w 2611581"/>
                <a:gd name="connsiteY3" fmla="*/ 3638695 h 4303713"/>
                <a:gd name="connsiteX4" fmla="*/ 0 w 2611581"/>
                <a:gd name="connsiteY4" fmla="*/ 0 h 4303713"/>
                <a:gd name="connsiteX0" fmla="*/ 0 w 2720934"/>
                <a:gd name="connsiteY0" fmla="*/ 268283 h 4303713"/>
                <a:gd name="connsiteX1" fmla="*/ 2720934 w 2720934"/>
                <a:gd name="connsiteY1" fmla="*/ 0 h 4303713"/>
                <a:gd name="connsiteX2" fmla="*/ 2720934 w 2720934"/>
                <a:gd name="connsiteY2" fmla="*/ 4303713 h 4303713"/>
                <a:gd name="connsiteX3" fmla="*/ 2281054 w 2720934"/>
                <a:gd name="connsiteY3" fmla="*/ 3638695 h 4303713"/>
                <a:gd name="connsiteX4" fmla="*/ 0 w 2720934"/>
                <a:gd name="connsiteY4" fmla="*/ 268283 h 4303713"/>
                <a:gd name="connsiteX0" fmla="*/ 0 w 2720934"/>
                <a:gd name="connsiteY0" fmla="*/ 268283 h 4303713"/>
                <a:gd name="connsiteX1" fmla="*/ 2720934 w 2720934"/>
                <a:gd name="connsiteY1" fmla="*/ 0 h 4303713"/>
                <a:gd name="connsiteX2" fmla="*/ 2720934 w 2720934"/>
                <a:gd name="connsiteY2" fmla="*/ 4303713 h 4303713"/>
                <a:gd name="connsiteX3" fmla="*/ 2264231 w 2720934"/>
                <a:gd name="connsiteY3" fmla="*/ 3717600 h 4303713"/>
                <a:gd name="connsiteX4" fmla="*/ 0 w 2720934"/>
                <a:gd name="connsiteY4" fmla="*/ 268283 h 4303713"/>
                <a:gd name="connsiteX0" fmla="*/ 0 w 2720934"/>
                <a:gd name="connsiteY0" fmla="*/ 268283 h 4335275"/>
                <a:gd name="connsiteX1" fmla="*/ 2720934 w 2720934"/>
                <a:gd name="connsiteY1" fmla="*/ 0 h 4335275"/>
                <a:gd name="connsiteX2" fmla="*/ 2653639 w 2720934"/>
                <a:gd name="connsiteY2" fmla="*/ 4335275 h 4335275"/>
                <a:gd name="connsiteX3" fmla="*/ 2264231 w 2720934"/>
                <a:gd name="connsiteY3" fmla="*/ 3717600 h 4335275"/>
                <a:gd name="connsiteX4" fmla="*/ 0 w 2720934"/>
                <a:gd name="connsiteY4" fmla="*/ 268283 h 4335275"/>
                <a:gd name="connsiteX0" fmla="*/ 0 w 2737757"/>
                <a:gd name="connsiteY0" fmla="*/ 236721 h 4335275"/>
                <a:gd name="connsiteX1" fmla="*/ 2737757 w 2737757"/>
                <a:gd name="connsiteY1" fmla="*/ 0 h 4335275"/>
                <a:gd name="connsiteX2" fmla="*/ 2670462 w 2737757"/>
                <a:gd name="connsiteY2" fmla="*/ 4335275 h 4335275"/>
                <a:gd name="connsiteX3" fmla="*/ 2281054 w 2737757"/>
                <a:gd name="connsiteY3" fmla="*/ 3717600 h 4335275"/>
                <a:gd name="connsiteX4" fmla="*/ 0 w 2737757"/>
                <a:gd name="connsiteY4" fmla="*/ 236721 h 4335275"/>
                <a:gd name="connsiteX0" fmla="*/ 0 w 2729346"/>
                <a:gd name="connsiteY0" fmla="*/ 0 h 4098554"/>
                <a:gd name="connsiteX1" fmla="*/ 2729346 w 2729346"/>
                <a:gd name="connsiteY1" fmla="*/ 126250 h 4098554"/>
                <a:gd name="connsiteX2" fmla="*/ 2670462 w 2729346"/>
                <a:gd name="connsiteY2" fmla="*/ 4098554 h 4098554"/>
                <a:gd name="connsiteX3" fmla="*/ 2281054 w 2729346"/>
                <a:gd name="connsiteY3" fmla="*/ 3480879 h 4098554"/>
                <a:gd name="connsiteX4" fmla="*/ 0 w 2729346"/>
                <a:gd name="connsiteY4" fmla="*/ 0 h 4098554"/>
                <a:gd name="connsiteX0" fmla="*/ 0 w 2720934"/>
                <a:gd name="connsiteY0" fmla="*/ 0 h 4098554"/>
                <a:gd name="connsiteX1" fmla="*/ 2720934 w 2720934"/>
                <a:gd name="connsiteY1" fmla="*/ 31562 h 4098554"/>
                <a:gd name="connsiteX2" fmla="*/ 2670462 w 2720934"/>
                <a:gd name="connsiteY2" fmla="*/ 4098554 h 4098554"/>
                <a:gd name="connsiteX3" fmla="*/ 2281054 w 2720934"/>
                <a:gd name="connsiteY3" fmla="*/ 3480879 h 4098554"/>
                <a:gd name="connsiteX4" fmla="*/ 0 w 2720934"/>
                <a:gd name="connsiteY4" fmla="*/ 0 h 4098554"/>
                <a:gd name="connsiteX0" fmla="*/ 0 w 2720934"/>
                <a:gd name="connsiteY0" fmla="*/ 15782 h 4114336"/>
                <a:gd name="connsiteX1" fmla="*/ 2720934 w 2720934"/>
                <a:gd name="connsiteY1" fmla="*/ 0 h 4114336"/>
                <a:gd name="connsiteX2" fmla="*/ 2670462 w 2720934"/>
                <a:gd name="connsiteY2" fmla="*/ 4114336 h 4114336"/>
                <a:gd name="connsiteX3" fmla="*/ 2281054 w 2720934"/>
                <a:gd name="connsiteY3" fmla="*/ 3496661 h 4114336"/>
                <a:gd name="connsiteX4" fmla="*/ 0 w 2720934"/>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80409 w 2820289"/>
                <a:gd name="connsiteY3" fmla="*/ 3496661 h 4114336"/>
                <a:gd name="connsiteX4" fmla="*/ 0 w 2820289"/>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62876 w 2820289"/>
                <a:gd name="connsiteY3" fmla="*/ 3517980 h 4114336"/>
                <a:gd name="connsiteX4" fmla="*/ 0 w 2820289"/>
                <a:gd name="connsiteY4" fmla="*/ 15782 h 4114336"/>
                <a:gd name="connsiteX0" fmla="*/ 0 w 2820289"/>
                <a:gd name="connsiteY0" fmla="*/ 15782 h 4114336"/>
                <a:gd name="connsiteX1" fmla="*/ 2820289 w 2820289"/>
                <a:gd name="connsiteY1" fmla="*/ 0 h 4114336"/>
                <a:gd name="connsiteX2" fmla="*/ 2763972 w 2820289"/>
                <a:gd name="connsiteY2" fmla="*/ 4114336 h 4114336"/>
                <a:gd name="connsiteX3" fmla="*/ 2362876 w 2820289"/>
                <a:gd name="connsiteY3" fmla="*/ 3517980 h 4114336"/>
                <a:gd name="connsiteX4" fmla="*/ 0 w 2820289"/>
                <a:gd name="connsiteY4" fmla="*/ 15782 h 4114336"/>
                <a:gd name="connsiteX0" fmla="*/ 0 w 3721149"/>
                <a:gd name="connsiteY0" fmla="*/ 0 h 4269703"/>
                <a:gd name="connsiteX1" fmla="*/ 3721149 w 3721149"/>
                <a:gd name="connsiteY1" fmla="*/ 155367 h 4269703"/>
                <a:gd name="connsiteX2" fmla="*/ 3664832 w 3721149"/>
                <a:gd name="connsiteY2" fmla="*/ 4269703 h 4269703"/>
                <a:gd name="connsiteX3" fmla="*/ 3263736 w 3721149"/>
                <a:gd name="connsiteY3" fmla="*/ 3673347 h 4269703"/>
                <a:gd name="connsiteX4" fmla="*/ 0 w 3721149"/>
                <a:gd name="connsiteY4" fmla="*/ 0 h 4269703"/>
                <a:gd name="connsiteX0" fmla="*/ 0 w 3721149"/>
                <a:gd name="connsiteY0" fmla="*/ 0 h 4289488"/>
                <a:gd name="connsiteX1" fmla="*/ 3721149 w 3721149"/>
                <a:gd name="connsiteY1" fmla="*/ 155367 h 4289488"/>
                <a:gd name="connsiteX2" fmla="*/ 3664832 w 3721149"/>
                <a:gd name="connsiteY2" fmla="*/ 4269703 h 4289488"/>
                <a:gd name="connsiteX3" fmla="*/ 1705997 w 3721149"/>
                <a:gd name="connsiteY3" fmla="*/ 4289488 h 4289488"/>
                <a:gd name="connsiteX4" fmla="*/ 0 w 3721149"/>
                <a:gd name="connsiteY4" fmla="*/ 0 h 4289488"/>
                <a:gd name="connsiteX0" fmla="*/ 0 w 3664846"/>
                <a:gd name="connsiteY0" fmla="*/ 15785 h 4305273"/>
                <a:gd name="connsiteX1" fmla="*/ 3664846 w 3664846"/>
                <a:gd name="connsiteY1" fmla="*/ 0 h 4305273"/>
                <a:gd name="connsiteX2" fmla="*/ 3664832 w 3664846"/>
                <a:gd name="connsiteY2" fmla="*/ 4285488 h 4305273"/>
                <a:gd name="connsiteX3" fmla="*/ 1705997 w 3664846"/>
                <a:gd name="connsiteY3" fmla="*/ 4305273 h 4305273"/>
                <a:gd name="connsiteX4" fmla="*/ 0 w 3664846"/>
                <a:gd name="connsiteY4" fmla="*/ 15785 h 43052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64846" h="4305273">
                  <a:moveTo>
                    <a:pt x="0" y="15785"/>
                  </a:moveTo>
                  <a:lnTo>
                    <a:pt x="3664846" y="0"/>
                  </a:lnTo>
                  <a:cubicBezTo>
                    <a:pt x="3664841" y="1428496"/>
                    <a:pt x="3664837" y="2856992"/>
                    <a:pt x="3664832" y="4285488"/>
                  </a:cubicBezTo>
                  <a:lnTo>
                    <a:pt x="1705997" y="4305273"/>
                  </a:lnTo>
                  <a:lnTo>
                    <a:pt x="0" y="15785"/>
                  </a:lnTo>
                  <a:close/>
                </a:path>
              </a:pathLst>
            </a:custGeom>
            <a:blipFill rotWithShape="0">
              <a:blip r:embed="rId2">
                <a:duotone>
                  <a:schemeClr val="bg2">
                    <a:shade val="76000"/>
                    <a:satMod val="180000"/>
                  </a:schemeClr>
                  <a:schemeClr val="bg2">
                    <a:tint val="80000"/>
                    <a:satMod val="120000"/>
                    <a:lumMod val="180000"/>
                  </a:schemeClr>
                </a:duotone>
              </a:blip>
              <a:stretch>
                <a:fillRect l="-163116" t="-323529" r="-39825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a:extLst>
              <a:ext uri="{FF2B5EF4-FFF2-40B4-BE49-F238E27FC236}">
                <a16:creationId xmlns:a16="http://schemas.microsoft.com/office/drawing/2014/main" id="{78326E10-C8CB-487F-A110-F861268DE6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26" name="Freeform 6">
              <a:extLst>
                <a:ext uri="{FF2B5EF4-FFF2-40B4-BE49-F238E27FC236}">
                  <a16:creationId xmlns:a16="http://schemas.microsoft.com/office/drawing/2014/main" id="{3279962B-46D2-4E19-B632-39B80D1E8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27" name="Freeform 7">
              <a:extLst>
                <a:ext uri="{FF2B5EF4-FFF2-40B4-BE49-F238E27FC236}">
                  <a16:creationId xmlns:a16="http://schemas.microsoft.com/office/drawing/2014/main" id="{321A335A-53CB-4C17-AB51-5D9C2DCB4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28" name="Freeform 8">
              <a:extLst>
                <a:ext uri="{FF2B5EF4-FFF2-40B4-BE49-F238E27FC236}">
                  <a16:creationId xmlns:a16="http://schemas.microsoft.com/office/drawing/2014/main" id="{A0E0D557-405B-469F-AEDE-4E3404AA4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29" name="Freeform 9">
              <a:extLst>
                <a:ext uri="{FF2B5EF4-FFF2-40B4-BE49-F238E27FC236}">
                  <a16:creationId xmlns:a16="http://schemas.microsoft.com/office/drawing/2014/main" id="{D8D4E62F-9393-40A6-9E85-9F3B59C46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30" name="Freeform 10">
              <a:extLst>
                <a:ext uri="{FF2B5EF4-FFF2-40B4-BE49-F238E27FC236}">
                  <a16:creationId xmlns:a16="http://schemas.microsoft.com/office/drawing/2014/main" id="{FABD11B1-DE89-45BC-8204-968C88AAD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31" name="Freeform 11">
              <a:extLst>
                <a:ext uri="{FF2B5EF4-FFF2-40B4-BE49-F238E27FC236}">
                  <a16:creationId xmlns:a16="http://schemas.microsoft.com/office/drawing/2014/main" id="{AFA4965A-1FBC-44B8-B96A-3F5275C3AE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3" name="Title 2">
            <a:extLst>
              <a:ext uri="{FF2B5EF4-FFF2-40B4-BE49-F238E27FC236}">
                <a16:creationId xmlns:a16="http://schemas.microsoft.com/office/drawing/2014/main" id="{3D71C9CD-CAE8-4AC8-936D-333769D479E5}"/>
              </a:ext>
            </a:extLst>
          </p:cNvPr>
          <p:cNvSpPr>
            <a:spLocks noGrp="1"/>
          </p:cNvSpPr>
          <p:nvPr>
            <p:ph type="ctrTitle"/>
          </p:nvPr>
        </p:nvSpPr>
        <p:spPr>
          <a:xfrm>
            <a:off x="3962399" y="685800"/>
            <a:ext cx="7345891" cy="1413933"/>
          </a:xfrm>
        </p:spPr>
        <p:txBody>
          <a:bodyPr vert="horz" lIns="91440" tIns="45720" rIns="91440" bIns="45720" rtlCol="0" anchor="ctr">
            <a:normAutofit/>
          </a:bodyPr>
          <a:lstStyle/>
          <a:p>
            <a:pPr algn="ctr"/>
            <a:r>
              <a:rPr lang="en-US" sz="4000" spc="-50" baseline="0">
                <a:solidFill>
                  <a:schemeClr val="tx1"/>
                </a:solidFill>
              </a:rPr>
              <a:t>The Staff – Council Relationship</a:t>
            </a:r>
          </a:p>
        </p:txBody>
      </p:sp>
      <p:pic>
        <p:nvPicPr>
          <p:cNvPr id="6" name="Picture Placeholder 5">
            <a:extLst>
              <a:ext uri="{FF2B5EF4-FFF2-40B4-BE49-F238E27FC236}">
                <a16:creationId xmlns:a16="http://schemas.microsoft.com/office/drawing/2014/main" id="{251CEBEB-5088-4E63-81A4-0DCEB5B45207}"/>
              </a:ext>
              <a:ext uri="{C183D7F6-B498-43B3-948B-1728B52AA6E4}">
                <adec:decorative xmlns:adec="http://schemas.microsoft.com/office/drawing/2017/decorative" val="1"/>
              </a:ext>
            </a:extLst>
          </p:cNvPr>
          <p:cNvPicPr>
            <a:picLocks noGrp="1" noChangeAspect="1"/>
          </p:cNvPicPr>
          <p:nvPr>
            <p:ph type="pic" sz="quarter" idx="10"/>
          </p:nvPr>
        </p:nvPicPr>
        <p:blipFill rotWithShape="1">
          <a:blip r:embed="rId3" cstate="email">
            <a:extLst>
              <a:ext uri="{28A0092B-C50C-407E-A947-70E740481C1C}">
                <a14:useLocalDpi xmlns:a14="http://schemas.microsoft.com/office/drawing/2010/main"/>
              </a:ext>
            </a:extLst>
          </a:blip>
          <a:srcRect l="21952" r="20731"/>
          <a:stretch/>
        </p:blipFill>
        <p:spPr>
          <a:xfrm>
            <a:off x="20" y="10"/>
            <a:ext cx="3459143" cy="6857990"/>
          </a:xfrm>
          <a:custGeom>
            <a:avLst/>
            <a:gdLst/>
            <a:ahLst/>
            <a:cxnLst/>
            <a:rect l="l" t="t" r="r" b="b"/>
            <a:pathLst>
              <a:path w="3458633" h="6858000">
                <a:moveTo>
                  <a:pt x="0" y="0"/>
                </a:moveTo>
                <a:lnTo>
                  <a:pt x="3174999" y="0"/>
                </a:lnTo>
                <a:lnTo>
                  <a:pt x="2294466" y="5223932"/>
                </a:lnTo>
                <a:lnTo>
                  <a:pt x="3458633" y="6853767"/>
                </a:lnTo>
                <a:lnTo>
                  <a:pt x="0" y="6858000"/>
                </a:lnTo>
                <a:lnTo>
                  <a:pt x="0" y="0"/>
                </a:lnTo>
                <a:close/>
              </a:path>
            </a:pathLst>
          </a:custGeom>
          <a:ln w="38100">
            <a:noFill/>
          </a:ln>
          <a:effectLst/>
        </p:spPr>
      </p:pic>
      <p:sp>
        <p:nvSpPr>
          <p:cNvPr id="4" name="Subtitle 3">
            <a:extLst>
              <a:ext uri="{FF2B5EF4-FFF2-40B4-BE49-F238E27FC236}">
                <a16:creationId xmlns:a16="http://schemas.microsoft.com/office/drawing/2014/main" id="{C6D24F99-E026-485A-96CD-AEC98137262A}"/>
              </a:ext>
            </a:extLst>
          </p:cNvPr>
          <p:cNvSpPr>
            <a:spLocks noGrp="1"/>
          </p:cNvSpPr>
          <p:nvPr>
            <p:ph type="subTitle" idx="1"/>
          </p:nvPr>
        </p:nvSpPr>
        <p:spPr>
          <a:xfrm>
            <a:off x="3843867" y="2048933"/>
            <a:ext cx="7659156" cy="3742267"/>
          </a:xfrm>
        </p:spPr>
        <p:txBody>
          <a:bodyPr vert="horz" lIns="91440" tIns="45720" rIns="91440" bIns="45720" rtlCol="0" anchor="ctr">
            <a:normAutofit lnSpcReduction="10000"/>
          </a:bodyPr>
          <a:lstStyle/>
          <a:p>
            <a:r>
              <a:rPr lang="en-US" sz="2200" dirty="0">
                <a:solidFill>
                  <a:schemeClr val="tx1"/>
                </a:solidFill>
              </a:rPr>
              <a:t>A dialogue and educational session on how the Code of Conduct for Members of Council protects and promotes the staff-council relationship.</a:t>
            </a:r>
          </a:p>
          <a:p>
            <a:pPr indent="-182880">
              <a:buFont typeface="Arial"/>
              <a:buChar char="•"/>
            </a:pPr>
            <a:endParaRPr lang="en-US" sz="2200" dirty="0">
              <a:solidFill>
                <a:schemeClr val="tx1"/>
              </a:solidFill>
            </a:endParaRPr>
          </a:p>
          <a:p>
            <a:r>
              <a:rPr lang="en-US" sz="2200" dirty="0">
                <a:solidFill>
                  <a:schemeClr val="tx1"/>
                </a:solidFill>
              </a:rPr>
              <a:t>Prepared for: City of Winnipeg, Senior Management Team</a:t>
            </a:r>
          </a:p>
          <a:p>
            <a:r>
              <a:rPr lang="en-US" sz="2200" dirty="0">
                <a:solidFill>
                  <a:schemeClr val="tx1"/>
                </a:solidFill>
              </a:rPr>
              <a:t>Friday, June 16, 2023</a:t>
            </a:r>
          </a:p>
          <a:p>
            <a:r>
              <a:rPr lang="en-US" sz="2200" b="1" dirty="0">
                <a:solidFill>
                  <a:schemeClr val="tx1"/>
                </a:solidFill>
              </a:rPr>
              <a:t>Sherri Walsh, Hill Sokalski Walsh LLP</a:t>
            </a:r>
          </a:p>
          <a:p>
            <a:r>
              <a:rPr lang="en-US" sz="2200" dirty="0">
                <a:solidFill>
                  <a:schemeClr val="tx1"/>
                </a:solidFill>
              </a:rPr>
              <a:t>Prepared with the assistance of Ryan Nerbas, Hill Sokalski Walsh LLP</a:t>
            </a:r>
          </a:p>
        </p:txBody>
      </p:sp>
    </p:spTree>
    <p:extLst>
      <p:ext uri="{BB962C8B-B14F-4D97-AF65-F5344CB8AC3E}">
        <p14:creationId xmlns:p14="http://schemas.microsoft.com/office/powerpoint/2010/main" val="773428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58A44-75C8-67FF-CC5E-73B47164D2E2}"/>
              </a:ext>
            </a:extLst>
          </p:cNvPr>
          <p:cNvSpPr>
            <a:spLocks noGrp="1"/>
          </p:cNvSpPr>
          <p:nvPr>
            <p:ph type="title"/>
          </p:nvPr>
        </p:nvSpPr>
        <p:spPr/>
        <p:txBody>
          <a:bodyPr>
            <a:normAutofit fontScale="90000"/>
          </a:bodyPr>
          <a:lstStyle/>
          <a:p>
            <a:r>
              <a:rPr lang="en-CA" dirty="0"/>
              <a:t>Roadmap to Improved Relations</a:t>
            </a:r>
            <a:br>
              <a:rPr lang="en-CA" dirty="0"/>
            </a:br>
            <a:r>
              <a:rPr lang="en-CA" sz="2400" dirty="0"/>
              <a:t>Recommendations for both Staff and Council to consider</a:t>
            </a:r>
          </a:p>
        </p:txBody>
      </p:sp>
      <p:sp>
        <p:nvSpPr>
          <p:cNvPr id="3" name="Slide Number Placeholder 2">
            <a:extLst>
              <a:ext uri="{FF2B5EF4-FFF2-40B4-BE49-F238E27FC236}">
                <a16:creationId xmlns:a16="http://schemas.microsoft.com/office/drawing/2014/main" id="{6BDB4599-6D19-32DC-CDCB-D7D9CB737012}"/>
              </a:ext>
            </a:extLst>
          </p:cNvPr>
          <p:cNvSpPr>
            <a:spLocks noGrp="1"/>
          </p:cNvSpPr>
          <p:nvPr>
            <p:ph type="sldNum" sz="quarter" idx="12"/>
          </p:nvPr>
        </p:nvSpPr>
        <p:spPr/>
        <p:txBody>
          <a:bodyPr/>
          <a:lstStyle/>
          <a:p>
            <a:fld id="{03DC2DEF-D2FE-4B45-ABA4-9F153FD1C98A}" type="slidenum">
              <a:rPr lang="en-US" smtClean="0"/>
              <a:t>10</a:t>
            </a:fld>
            <a:endParaRPr lang="en-US" dirty="0"/>
          </a:p>
        </p:txBody>
      </p:sp>
      <p:sp>
        <p:nvSpPr>
          <p:cNvPr id="5" name="TextBox 4">
            <a:extLst>
              <a:ext uri="{FF2B5EF4-FFF2-40B4-BE49-F238E27FC236}">
                <a16:creationId xmlns:a16="http://schemas.microsoft.com/office/drawing/2014/main" id="{3C339883-7D2E-922B-A15B-5F4A15513351}"/>
              </a:ext>
            </a:extLst>
          </p:cNvPr>
          <p:cNvSpPr txBox="1"/>
          <p:nvPr/>
        </p:nvSpPr>
        <p:spPr>
          <a:xfrm>
            <a:off x="1566153" y="1381328"/>
            <a:ext cx="9952747" cy="2585323"/>
          </a:xfrm>
          <a:prstGeom prst="rect">
            <a:avLst/>
          </a:prstGeom>
          <a:noFill/>
        </p:spPr>
        <p:txBody>
          <a:bodyPr wrap="square" rtlCol="0">
            <a:spAutoFit/>
          </a:bodyPr>
          <a:lstStyle/>
          <a:p>
            <a:pPr marL="342900" indent="-342900">
              <a:buAutoNum type="arabicPeriod"/>
            </a:pPr>
            <a:r>
              <a:rPr lang="en-CA" dirty="0"/>
              <a:t>Treat each other - council members and staff equally</a:t>
            </a:r>
          </a:p>
          <a:p>
            <a:pPr marL="342900" indent="-342900">
              <a:buAutoNum type="arabicPeriod"/>
            </a:pPr>
            <a:r>
              <a:rPr lang="en-CA" dirty="0"/>
              <a:t>Keep politics and management separate</a:t>
            </a:r>
          </a:p>
          <a:p>
            <a:pPr marL="342900" indent="-342900">
              <a:buAutoNum type="arabicPeriod"/>
            </a:pPr>
            <a:r>
              <a:rPr lang="en-CA" dirty="0"/>
              <a:t>Remember that elected representatives represent the whole community</a:t>
            </a:r>
          </a:p>
          <a:p>
            <a:pPr marL="342900" indent="-342900">
              <a:buAutoNum type="arabicPeriod"/>
            </a:pPr>
            <a:r>
              <a:rPr lang="en-CA" dirty="0"/>
              <a:t>Ensure there are no surprises</a:t>
            </a:r>
          </a:p>
          <a:p>
            <a:pPr marL="342900" indent="-342900">
              <a:buAutoNum type="arabicPeriod"/>
            </a:pPr>
            <a:r>
              <a:rPr lang="en-CA" dirty="0"/>
              <a:t>Don’t air dirty laundry in public</a:t>
            </a:r>
          </a:p>
          <a:p>
            <a:pPr marL="342900" indent="-342900">
              <a:buAutoNum type="arabicPeriod"/>
            </a:pPr>
            <a:r>
              <a:rPr lang="en-CA" dirty="0"/>
              <a:t>Make good use of council members’ time</a:t>
            </a:r>
          </a:p>
          <a:p>
            <a:pPr marL="342900" indent="-342900">
              <a:buAutoNum type="arabicPeriod"/>
            </a:pPr>
            <a:r>
              <a:rPr lang="en-CA" dirty="0"/>
              <a:t>Make good use of staff time</a:t>
            </a:r>
          </a:p>
          <a:p>
            <a:pPr marL="342900" indent="-342900">
              <a:buAutoNum type="arabicPeriod"/>
            </a:pPr>
            <a:r>
              <a:rPr lang="en-CA" dirty="0"/>
              <a:t>Communications with the public</a:t>
            </a:r>
          </a:p>
          <a:p>
            <a:pPr marL="342900" indent="-342900">
              <a:buAutoNum type="arabicPeriod"/>
            </a:pPr>
            <a:r>
              <a:rPr lang="en-CA" dirty="0"/>
              <a:t>Ensure R-E-S-P-E-C-T</a:t>
            </a:r>
          </a:p>
        </p:txBody>
      </p:sp>
    </p:spTree>
    <p:extLst>
      <p:ext uri="{BB962C8B-B14F-4D97-AF65-F5344CB8AC3E}">
        <p14:creationId xmlns:p14="http://schemas.microsoft.com/office/powerpoint/2010/main" val="234010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7F0C8-4342-4FAB-8703-F3E51A4D40CF}"/>
              </a:ext>
            </a:extLst>
          </p:cNvPr>
          <p:cNvSpPr>
            <a:spLocks noGrp="1"/>
          </p:cNvSpPr>
          <p:nvPr>
            <p:ph type="title"/>
          </p:nvPr>
        </p:nvSpPr>
        <p:spPr/>
        <p:txBody>
          <a:bodyPr>
            <a:normAutofit fontScale="90000"/>
          </a:bodyPr>
          <a:lstStyle/>
          <a:p>
            <a:r>
              <a:rPr lang="en-CA" dirty="0"/>
              <a:t>1. </a:t>
            </a:r>
            <a:r>
              <a:rPr lang="en-CA" sz="3800" dirty="0"/>
              <a:t>Treat each other - council members and staff equally</a:t>
            </a:r>
            <a:br>
              <a:rPr lang="en-CA" dirty="0"/>
            </a:br>
            <a:endParaRPr lang="en-CA" dirty="0"/>
          </a:p>
        </p:txBody>
      </p:sp>
      <p:sp>
        <p:nvSpPr>
          <p:cNvPr id="3" name="Content Placeholder 2">
            <a:extLst>
              <a:ext uri="{FF2B5EF4-FFF2-40B4-BE49-F238E27FC236}">
                <a16:creationId xmlns:a16="http://schemas.microsoft.com/office/drawing/2014/main" id="{56D1E870-6C7E-4664-B577-9E72915A8A28}"/>
              </a:ext>
            </a:extLst>
          </p:cNvPr>
          <p:cNvSpPr>
            <a:spLocks noGrp="1"/>
          </p:cNvSpPr>
          <p:nvPr>
            <p:ph idx="1"/>
          </p:nvPr>
        </p:nvSpPr>
        <p:spPr>
          <a:xfrm>
            <a:off x="1371600" y="1828800"/>
            <a:ext cx="9601200" cy="4038600"/>
          </a:xfrm>
        </p:spPr>
        <p:txBody>
          <a:bodyPr>
            <a:normAutofit fontScale="92500" lnSpcReduction="20000"/>
          </a:bodyPr>
          <a:lstStyle/>
          <a:p>
            <a:pPr algn="just"/>
            <a:r>
              <a:rPr lang="en-CA" sz="2200" dirty="0"/>
              <a:t>“Experienced municipal staff will remind both staff and councillors that staff members need to avoid favouritism or even the appearance of favouritism. Whatever their differences in experience and abilities, all councillors should be treated equally by staff. Most successful senior municipal managers promote a formal relationship between municipal staff and elected representatives, especially during public meetings or business dealings. </a:t>
            </a:r>
          </a:p>
          <a:p>
            <a:pPr algn="just"/>
            <a:r>
              <a:rPr lang="en-CA" sz="2200" dirty="0"/>
              <a:t>It is also essential to treat council as a collective decision-making body, not as a collection of individuals.</a:t>
            </a:r>
          </a:p>
          <a:p>
            <a:pPr algn="just"/>
            <a:r>
              <a:rPr lang="en-CA" sz="2200" dirty="0"/>
              <a:t>Everyone recognizes that the head of council is expected to be the leader of council and a “first among equals.” With that role comes a close working relationship between the mayor and the CAO.”</a:t>
            </a:r>
          </a:p>
          <a:p>
            <a:pPr lvl="1" algn="just"/>
            <a:r>
              <a:rPr lang="en-CA" sz="1900" dirty="0"/>
              <a:t>Fenn, M. &amp; Siegel, D. (2017). </a:t>
            </a:r>
            <a:r>
              <a:rPr lang="en-CA" sz="1900" i="1" dirty="0"/>
              <a:t>The Evolving Role of City Managers and Chief Administrative Officers. IMFG Papers on Municipal Finance and Governance, No. 31. Toronto: University of Toronto, IMGF Institute on Municipal Finance and Governance</a:t>
            </a:r>
            <a:r>
              <a:rPr lang="en-CA" sz="1900" dirty="0"/>
              <a:t>.</a:t>
            </a:r>
          </a:p>
          <a:p>
            <a:pPr lvl="1" algn="just"/>
            <a:endParaRPr lang="en-CA" dirty="0"/>
          </a:p>
        </p:txBody>
      </p:sp>
      <p:sp>
        <p:nvSpPr>
          <p:cNvPr id="5" name="Slide Number Placeholder 4">
            <a:extLst>
              <a:ext uri="{FF2B5EF4-FFF2-40B4-BE49-F238E27FC236}">
                <a16:creationId xmlns:a16="http://schemas.microsoft.com/office/drawing/2014/main" id="{5C4DF01B-1C66-4B5F-96DC-9ADD0638949D}"/>
              </a:ext>
            </a:extLst>
          </p:cNvPr>
          <p:cNvSpPr>
            <a:spLocks noGrp="1"/>
          </p:cNvSpPr>
          <p:nvPr>
            <p:ph type="sldNum" sz="quarter" idx="12"/>
          </p:nvPr>
        </p:nvSpPr>
        <p:spPr/>
        <p:txBody>
          <a:bodyPr/>
          <a:lstStyle/>
          <a:p>
            <a:fld id="{69E57DC2-970A-4B3E-BB1C-7A09969E49DF}" type="slidenum">
              <a:rPr lang="en-US" smtClean="0"/>
              <a:t>11</a:t>
            </a:fld>
            <a:endParaRPr lang="en-US" dirty="0"/>
          </a:p>
        </p:txBody>
      </p:sp>
    </p:spTree>
    <p:extLst>
      <p:ext uri="{BB962C8B-B14F-4D97-AF65-F5344CB8AC3E}">
        <p14:creationId xmlns:p14="http://schemas.microsoft.com/office/powerpoint/2010/main" val="2529257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48D7F-CFFB-4258-9126-3065CEC85377}"/>
              </a:ext>
            </a:extLst>
          </p:cNvPr>
          <p:cNvSpPr>
            <a:spLocks noGrp="1"/>
          </p:cNvSpPr>
          <p:nvPr>
            <p:ph type="title"/>
          </p:nvPr>
        </p:nvSpPr>
        <p:spPr/>
        <p:txBody>
          <a:bodyPr>
            <a:normAutofit/>
          </a:bodyPr>
          <a:lstStyle/>
          <a:p>
            <a:r>
              <a:rPr lang="en-CA" sz="4000" dirty="0"/>
              <a:t>2. Keep politics and management separate</a:t>
            </a:r>
          </a:p>
        </p:txBody>
      </p:sp>
      <p:sp>
        <p:nvSpPr>
          <p:cNvPr id="3" name="Content Placeholder 2">
            <a:extLst>
              <a:ext uri="{FF2B5EF4-FFF2-40B4-BE49-F238E27FC236}">
                <a16:creationId xmlns:a16="http://schemas.microsoft.com/office/drawing/2014/main" id="{FD5341A0-4C32-475A-931F-04C989257505}"/>
              </a:ext>
            </a:extLst>
          </p:cNvPr>
          <p:cNvSpPr>
            <a:spLocks noGrp="1"/>
          </p:cNvSpPr>
          <p:nvPr>
            <p:ph idx="1"/>
          </p:nvPr>
        </p:nvSpPr>
        <p:spPr/>
        <p:txBody>
          <a:bodyPr>
            <a:normAutofit fontScale="92500" lnSpcReduction="10000"/>
          </a:bodyPr>
          <a:lstStyle/>
          <a:p>
            <a:pPr algn="just"/>
            <a:r>
              <a:rPr lang="en-CA" dirty="0"/>
              <a:t>“Policy decisions are Council’s business; management is management’s business. To promote good relationships, staff must respect democracy, and councillors must respect professional management. “What you call me tells me what you think of me,” especially in the eyes of the public. Municipal professionals understandably prefer being called by their title or “staff,” rather than “bureaucrats”. Local elected representatives similarly prefer to be called by their title or “elected representatives,” rather than “politicians.””</a:t>
            </a:r>
          </a:p>
          <a:p>
            <a:pPr lvl="1" algn="just"/>
            <a:r>
              <a:rPr lang="en-CA" sz="1800" dirty="0"/>
              <a:t>Fenn, M. &amp; Siegel, D. (2017). </a:t>
            </a:r>
            <a:r>
              <a:rPr lang="en-CA" sz="1800" i="1" dirty="0"/>
              <a:t>The Evolving Role of City Managers and Chief Administrative Officers. IMFG Papers on Municipal Finance and Governance, No. 31. Toronto: University of Toronto, IMGF Institute on Municipal Finance and Governance.</a:t>
            </a:r>
          </a:p>
          <a:p>
            <a:pPr lvl="1" algn="just"/>
            <a:endParaRPr lang="en-CA" dirty="0"/>
          </a:p>
        </p:txBody>
      </p:sp>
      <p:sp>
        <p:nvSpPr>
          <p:cNvPr id="5" name="Slide Number Placeholder 4">
            <a:extLst>
              <a:ext uri="{FF2B5EF4-FFF2-40B4-BE49-F238E27FC236}">
                <a16:creationId xmlns:a16="http://schemas.microsoft.com/office/drawing/2014/main" id="{F86AE72C-89A6-4505-BCA7-721FB89A8284}"/>
              </a:ext>
            </a:extLst>
          </p:cNvPr>
          <p:cNvSpPr>
            <a:spLocks noGrp="1"/>
          </p:cNvSpPr>
          <p:nvPr>
            <p:ph type="sldNum" sz="quarter" idx="12"/>
          </p:nvPr>
        </p:nvSpPr>
        <p:spPr/>
        <p:txBody>
          <a:bodyPr/>
          <a:lstStyle/>
          <a:p>
            <a:fld id="{69E57DC2-970A-4B3E-BB1C-7A09969E49DF}" type="slidenum">
              <a:rPr lang="en-US" smtClean="0"/>
              <a:t>12</a:t>
            </a:fld>
            <a:endParaRPr lang="en-US" dirty="0"/>
          </a:p>
        </p:txBody>
      </p:sp>
    </p:spTree>
    <p:extLst>
      <p:ext uri="{BB962C8B-B14F-4D97-AF65-F5344CB8AC3E}">
        <p14:creationId xmlns:p14="http://schemas.microsoft.com/office/powerpoint/2010/main" val="1728051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B4B31-F5F2-40C8-A740-9B2CDABB7523}"/>
              </a:ext>
            </a:extLst>
          </p:cNvPr>
          <p:cNvSpPr>
            <a:spLocks noGrp="1"/>
          </p:cNvSpPr>
          <p:nvPr>
            <p:ph type="title"/>
          </p:nvPr>
        </p:nvSpPr>
        <p:spPr/>
        <p:txBody>
          <a:bodyPr>
            <a:normAutofit/>
          </a:bodyPr>
          <a:lstStyle/>
          <a:p>
            <a:r>
              <a:rPr lang="en-CA" dirty="0"/>
              <a:t>3. Remember that elected representatives represent the whole community</a:t>
            </a:r>
          </a:p>
        </p:txBody>
      </p:sp>
      <p:sp>
        <p:nvSpPr>
          <p:cNvPr id="3" name="Content Placeholder 2">
            <a:extLst>
              <a:ext uri="{FF2B5EF4-FFF2-40B4-BE49-F238E27FC236}">
                <a16:creationId xmlns:a16="http://schemas.microsoft.com/office/drawing/2014/main" id="{AE282A9E-0C2D-4CBD-9EA1-97D2F1B14423}"/>
              </a:ext>
            </a:extLst>
          </p:cNvPr>
          <p:cNvSpPr>
            <a:spLocks noGrp="1"/>
          </p:cNvSpPr>
          <p:nvPr>
            <p:ph idx="1"/>
          </p:nvPr>
        </p:nvSpPr>
        <p:spPr/>
        <p:txBody>
          <a:bodyPr>
            <a:normAutofit fontScale="92500" lnSpcReduction="10000"/>
          </a:bodyPr>
          <a:lstStyle/>
          <a:p>
            <a:pPr algn="just"/>
            <a:r>
              <a:rPr lang="en-CA" dirty="0"/>
              <a:t>“As 19</a:t>
            </a:r>
            <a:r>
              <a:rPr lang="en-CA" baseline="30000" dirty="0"/>
              <a:t>th</a:t>
            </a:r>
            <a:r>
              <a:rPr lang="en-CA" dirty="0"/>
              <a:t>-century parliamentarian Edmund Burke would say, councillors periodically need to remind themselves that they are legislators and representatives, not just community delegates or “customer service representatives.” They are representatives in a democratic process, not agents or “rubber stamps.”</a:t>
            </a:r>
          </a:p>
          <a:p>
            <a:pPr algn="just"/>
            <a:r>
              <a:rPr lang="en-CA" dirty="0"/>
              <a:t>The job of elected representatives is to make decisions based on the good of the broader community, including people who have not been heard at council or in the media or on social media, as well as those who will come in the future. In some cases, it will fall to municipal staff to gently remind councillors of this broader, fiduciary obligation to represent the unrepresented, including future residents. </a:t>
            </a:r>
          </a:p>
        </p:txBody>
      </p:sp>
      <p:sp>
        <p:nvSpPr>
          <p:cNvPr id="5" name="Slide Number Placeholder 4">
            <a:extLst>
              <a:ext uri="{FF2B5EF4-FFF2-40B4-BE49-F238E27FC236}">
                <a16:creationId xmlns:a16="http://schemas.microsoft.com/office/drawing/2014/main" id="{0FD2223E-89F9-4BCE-A15E-896AF8970BB5}"/>
              </a:ext>
            </a:extLst>
          </p:cNvPr>
          <p:cNvSpPr>
            <a:spLocks noGrp="1"/>
          </p:cNvSpPr>
          <p:nvPr>
            <p:ph type="sldNum" sz="quarter" idx="12"/>
          </p:nvPr>
        </p:nvSpPr>
        <p:spPr/>
        <p:txBody>
          <a:bodyPr/>
          <a:lstStyle/>
          <a:p>
            <a:fld id="{69E57DC2-970A-4B3E-BB1C-7A09969E49DF}" type="slidenum">
              <a:rPr lang="en-US" smtClean="0"/>
              <a:t>13</a:t>
            </a:fld>
            <a:endParaRPr lang="en-US" dirty="0"/>
          </a:p>
        </p:txBody>
      </p:sp>
    </p:spTree>
    <p:extLst>
      <p:ext uri="{BB962C8B-B14F-4D97-AF65-F5344CB8AC3E}">
        <p14:creationId xmlns:p14="http://schemas.microsoft.com/office/powerpoint/2010/main" val="1317524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6C5A01-75E1-4432-BEBA-4F39EC0294E1}"/>
              </a:ext>
            </a:extLst>
          </p:cNvPr>
          <p:cNvSpPr>
            <a:spLocks noGrp="1"/>
          </p:cNvSpPr>
          <p:nvPr>
            <p:ph idx="1"/>
          </p:nvPr>
        </p:nvSpPr>
        <p:spPr>
          <a:xfrm>
            <a:off x="1571859" y="1081390"/>
            <a:ext cx="10018713" cy="3124201"/>
          </a:xfrm>
        </p:spPr>
        <p:txBody>
          <a:bodyPr/>
          <a:lstStyle/>
          <a:p>
            <a:pPr algn="just"/>
            <a:r>
              <a:rPr lang="en-CA" dirty="0"/>
              <a:t>For councillors, it makes sense to rely on feedback received during the election, and in municipal customer satisfaction surveys, rather than simply accepting the wisdom of currently “trending” views on social media or from council delegations. Ultimately, councillors must rely on their own judgment and “due diligence,” and then show leadership on issues.”</a:t>
            </a:r>
          </a:p>
          <a:p>
            <a:pPr lvl="1" algn="just"/>
            <a:r>
              <a:rPr lang="en-CA" sz="1800" dirty="0"/>
              <a:t>Fenn, M. &amp; Siegel, D. (2017). </a:t>
            </a:r>
            <a:r>
              <a:rPr lang="en-CA" sz="1800" i="1" dirty="0"/>
              <a:t>The Evolving Role of City Managers and Chief Administrative Officers. IMFG Papers on Municipal Finance and Governance, No. 31. Toronto: University of Toronto, IMGF Institute on Municipal Finance and Governance</a:t>
            </a:r>
            <a:r>
              <a:rPr lang="en-CA" sz="1800" dirty="0"/>
              <a:t>.</a:t>
            </a:r>
          </a:p>
          <a:p>
            <a:pPr lvl="1" algn="just"/>
            <a:endParaRPr lang="en-CA" dirty="0"/>
          </a:p>
        </p:txBody>
      </p:sp>
      <p:sp>
        <p:nvSpPr>
          <p:cNvPr id="5" name="Slide Number Placeholder 4">
            <a:extLst>
              <a:ext uri="{FF2B5EF4-FFF2-40B4-BE49-F238E27FC236}">
                <a16:creationId xmlns:a16="http://schemas.microsoft.com/office/drawing/2014/main" id="{690A2670-7753-4E10-B73C-4F4B9B9355A4}"/>
              </a:ext>
            </a:extLst>
          </p:cNvPr>
          <p:cNvSpPr>
            <a:spLocks noGrp="1"/>
          </p:cNvSpPr>
          <p:nvPr>
            <p:ph type="sldNum" sz="quarter" idx="12"/>
          </p:nvPr>
        </p:nvSpPr>
        <p:spPr/>
        <p:txBody>
          <a:bodyPr/>
          <a:lstStyle/>
          <a:p>
            <a:fld id="{69E57DC2-970A-4B3E-BB1C-7A09969E49DF}" type="slidenum">
              <a:rPr lang="en-US" smtClean="0"/>
              <a:t>14</a:t>
            </a:fld>
            <a:endParaRPr lang="en-US" dirty="0"/>
          </a:p>
        </p:txBody>
      </p:sp>
    </p:spTree>
    <p:extLst>
      <p:ext uri="{BB962C8B-B14F-4D97-AF65-F5344CB8AC3E}">
        <p14:creationId xmlns:p14="http://schemas.microsoft.com/office/powerpoint/2010/main" val="3782060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A840B-A732-4786-84FC-B32BB122EAAA}"/>
              </a:ext>
            </a:extLst>
          </p:cNvPr>
          <p:cNvSpPr>
            <a:spLocks noGrp="1"/>
          </p:cNvSpPr>
          <p:nvPr>
            <p:ph type="title"/>
          </p:nvPr>
        </p:nvSpPr>
        <p:spPr>
          <a:xfrm>
            <a:off x="1371600" y="238329"/>
            <a:ext cx="10018713" cy="967902"/>
          </a:xfrm>
        </p:spPr>
        <p:txBody>
          <a:bodyPr/>
          <a:lstStyle/>
          <a:p>
            <a:r>
              <a:rPr lang="en-CA" dirty="0"/>
              <a:t>4. Ensure there are no surprises</a:t>
            </a:r>
          </a:p>
        </p:txBody>
      </p:sp>
      <p:sp>
        <p:nvSpPr>
          <p:cNvPr id="3" name="Content Placeholder 2">
            <a:extLst>
              <a:ext uri="{FF2B5EF4-FFF2-40B4-BE49-F238E27FC236}">
                <a16:creationId xmlns:a16="http://schemas.microsoft.com/office/drawing/2014/main" id="{9D2BCF2E-BDCF-4DD5-BCAA-768F93B2D38C}"/>
              </a:ext>
            </a:extLst>
          </p:cNvPr>
          <p:cNvSpPr>
            <a:spLocks noGrp="1"/>
          </p:cNvSpPr>
          <p:nvPr>
            <p:ph idx="1"/>
          </p:nvPr>
        </p:nvSpPr>
        <p:spPr>
          <a:xfrm>
            <a:off x="1449422" y="1206231"/>
            <a:ext cx="9601200" cy="4078357"/>
          </a:xfrm>
        </p:spPr>
        <p:txBody>
          <a:bodyPr>
            <a:noAutofit/>
          </a:bodyPr>
          <a:lstStyle/>
          <a:p>
            <a:pPr algn="just"/>
            <a:r>
              <a:rPr lang="en-CA" sz="1800" dirty="0"/>
              <a:t>“Staff generally take the view that when councillors look competent and goal-oriented, that reflects well on the whole organization, including staff. In other words: “When you look good, we look good” – and vice versa. That is why councillors are cautioned against making important policy decisions in a vacuum or “on the fly,” such as during a council meeting in response to a public delegation’s request or complaint. </a:t>
            </a:r>
          </a:p>
          <a:p>
            <a:pPr marL="0" indent="0" algn="just">
              <a:buNone/>
            </a:pPr>
            <a:endParaRPr lang="en-CA" sz="1800" dirty="0"/>
          </a:p>
          <a:p>
            <a:pPr algn="just"/>
            <a:r>
              <a:rPr lang="en-CA" sz="1800" dirty="0"/>
              <a:t>It is always a matter of good professional courtesy for councillors to warn staff ahead of time if they are going to raise an issue or criticize staff’s actions, to ensure that an informed response can be provided. It will also avoid the risk of embarrassing a councillor publicly, if staff provide information of which the councillor was unaware. Similarly, it is unfair to other councillors for one councillor to announce at a meeting, “I’ve spoken to staff and they agree with me.” Staff members speak for themselves, usually in writing at council or in person at committee or council.</a:t>
            </a:r>
          </a:p>
        </p:txBody>
      </p:sp>
      <p:sp>
        <p:nvSpPr>
          <p:cNvPr id="5" name="Slide Number Placeholder 4">
            <a:extLst>
              <a:ext uri="{FF2B5EF4-FFF2-40B4-BE49-F238E27FC236}">
                <a16:creationId xmlns:a16="http://schemas.microsoft.com/office/drawing/2014/main" id="{10345696-67E4-43F9-97AC-E5AC5CC98921}"/>
              </a:ext>
            </a:extLst>
          </p:cNvPr>
          <p:cNvSpPr>
            <a:spLocks noGrp="1"/>
          </p:cNvSpPr>
          <p:nvPr>
            <p:ph type="sldNum" sz="quarter" idx="12"/>
          </p:nvPr>
        </p:nvSpPr>
        <p:spPr/>
        <p:txBody>
          <a:bodyPr/>
          <a:lstStyle/>
          <a:p>
            <a:fld id="{69E57DC2-970A-4B3E-BB1C-7A09969E49DF}" type="slidenum">
              <a:rPr lang="en-US" smtClean="0"/>
              <a:t>15</a:t>
            </a:fld>
            <a:endParaRPr lang="en-US" dirty="0"/>
          </a:p>
        </p:txBody>
      </p:sp>
    </p:spTree>
    <p:extLst>
      <p:ext uri="{BB962C8B-B14F-4D97-AF65-F5344CB8AC3E}">
        <p14:creationId xmlns:p14="http://schemas.microsoft.com/office/powerpoint/2010/main" val="3031136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96BDF6-946F-4D55-A854-137E5722A8E3}"/>
              </a:ext>
            </a:extLst>
          </p:cNvPr>
          <p:cNvSpPr>
            <a:spLocks noGrp="1"/>
          </p:cNvSpPr>
          <p:nvPr>
            <p:ph idx="1"/>
          </p:nvPr>
        </p:nvSpPr>
        <p:spPr>
          <a:xfrm>
            <a:off x="1371600" y="1948070"/>
            <a:ext cx="9601200" cy="3919330"/>
          </a:xfrm>
        </p:spPr>
        <p:txBody>
          <a:bodyPr>
            <a:normAutofit fontScale="92500" lnSpcReduction="20000"/>
          </a:bodyPr>
          <a:lstStyle/>
          <a:p>
            <a:pPr algn="just"/>
            <a:r>
              <a:rPr lang="en-CA" sz="2200" dirty="0"/>
              <a:t>The converse is equally true. While staff should leave public debate to councillors, they should not leave them exposed. Staff need to anticipate the challenges that councillors might face, and to provide them with information to frame a cogent public response to predictable questions from citizens or the media, especially when facing the immediacy of social media and the 24-hour news cycle. </a:t>
            </a:r>
          </a:p>
          <a:p>
            <a:pPr algn="just"/>
            <a:r>
              <a:rPr lang="en-CA" sz="2200" dirty="0"/>
              <a:t>Finally, it is important to get things right when acting as a legislator, such as making an amendment to a staff recommendation or taking a new direction. If staff members are professionals, they will not argue with a councillor, but they will assist in ensuring that a draft resolution has no obvious flaws or inaccuracies. Staff members need to implement whatever council authorizes. </a:t>
            </a:r>
          </a:p>
          <a:p>
            <a:pPr lvl="1" algn="just"/>
            <a:r>
              <a:rPr lang="en-CA" sz="1900" dirty="0"/>
              <a:t>Fenn, M. &amp; Siegel, D. (2017). </a:t>
            </a:r>
            <a:r>
              <a:rPr lang="en-CA" sz="1900" i="1" dirty="0"/>
              <a:t>The Evolving Role of City Managers and Chief Administrative Officers. IMFG Papers on Municipal Finance and Governance, No. 31. Toronto: University of Toronto, IMGF Institute on Municipal Finance and Governance.</a:t>
            </a:r>
          </a:p>
          <a:p>
            <a:pPr algn="just"/>
            <a:endParaRPr lang="en-CA" dirty="0"/>
          </a:p>
        </p:txBody>
      </p:sp>
      <p:sp>
        <p:nvSpPr>
          <p:cNvPr id="5" name="Slide Number Placeholder 4">
            <a:extLst>
              <a:ext uri="{FF2B5EF4-FFF2-40B4-BE49-F238E27FC236}">
                <a16:creationId xmlns:a16="http://schemas.microsoft.com/office/drawing/2014/main" id="{61806A23-0DB9-40C6-A3DB-1438C0D2C4F9}"/>
              </a:ext>
            </a:extLst>
          </p:cNvPr>
          <p:cNvSpPr>
            <a:spLocks noGrp="1"/>
          </p:cNvSpPr>
          <p:nvPr>
            <p:ph type="sldNum" sz="quarter" idx="12"/>
          </p:nvPr>
        </p:nvSpPr>
        <p:spPr/>
        <p:txBody>
          <a:bodyPr/>
          <a:lstStyle/>
          <a:p>
            <a:fld id="{69E57DC2-970A-4B3E-BB1C-7A09969E49DF}" type="slidenum">
              <a:rPr lang="en-US" smtClean="0"/>
              <a:t>16</a:t>
            </a:fld>
            <a:endParaRPr lang="en-US" dirty="0"/>
          </a:p>
        </p:txBody>
      </p:sp>
    </p:spTree>
    <p:extLst>
      <p:ext uri="{BB962C8B-B14F-4D97-AF65-F5344CB8AC3E}">
        <p14:creationId xmlns:p14="http://schemas.microsoft.com/office/powerpoint/2010/main" val="1831166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944F5-08C4-4D66-AEE1-D7336B32F5C7}"/>
              </a:ext>
            </a:extLst>
          </p:cNvPr>
          <p:cNvSpPr>
            <a:spLocks noGrp="1"/>
          </p:cNvSpPr>
          <p:nvPr>
            <p:ph type="title"/>
          </p:nvPr>
        </p:nvSpPr>
        <p:spPr/>
        <p:txBody>
          <a:bodyPr/>
          <a:lstStyle/>
          <a:p>
            <a:r>
              <a:rPr lang="en-CA" dirty="0"/>
              <a:t>5. Don’t air dirty laundry in public</a:t>
            </a:r>
          </a:p>
        </p:txBody>
      </p:sp>
      <p:sp>
        <p:nvSpPr>
          <p:cNvPr id="3" name="Content Placeholder 2">
            <a:extLst>
              <a:ext uri="{FF2B5EF4-FFF2-40B4-BE49-F238E27FC236}">
                <a16:creationId xmlns:a16="http://schemas.microsoft.com/office/drawing/2014/main" id="{D3C87C95-B23C-44E7-B82F-44182036B61D}"/>
              </a:ext>
            </a:extLst>
          </p:cNvPr>
          <p:cNvSpPr>
            <a:spLocks noGrp="1"/>
          </p:cNvSpPr>
          <p:nvPr>
            <p:ph idx="1"/>
          </p:nvPr>
        </p:nvSpPr>
        <p:spPr/>
        <p:txBody>
          <a:bodyPr>
            <a:normAutofit fontScale="92500" lnSpcReduction="20000"/>
          </a:bodyPr>
          <a:lstStyle/>
          <a:p>
            <a:pPr algn="just"/>
            <a:r>
              <a:rPr lang="en-CA" dirty="0"/>
              <a:t>“Municipal government operates in a political arena, with all that that implies. As a result, a councillor may quite properly – or even simply for political reasons – accuse staff of being incorrect, lacking in research or creativity, being insensitive to community concerns, or being too slow to deal with an issue. Staff may not like it, but they have broad shoulders and it is the right of the democratically elected representative to say such things if they are warranted. </a:t>
            </a:r>
          </a:p>
          <a:p>
            <a:pPr algn="just"/>
            <a:r>
              <a:rPr lang="en-CA" dirty="0"/>
              <a:t>But there are limits that should not be exceeded. Best practice says it is the duty of the head of council and the CAO to act decisively when these limits are exceeded. A councillor should never accuse a staff member publicly of stupidity, unethical behaviour, or incompetence.</a:t>
            </a:r>
          </a:p>
        </p:txBody>
      </p:sp>
      <p:sp>
        <p:nvSpPr>
          <p:cNvPr id="5" name="Slide Number Placeholder 4">
            <a:extLst>
              <a:ext uri="{FF2B5EF4-FFF2-40B4-BE49-F238E27FC236}">
                <a16:creationId xmlns:a16="http://schemas.microsoft.com/office/drawing/2014/main" id="{E56F6D28-5AF9-4746-A1AC-22EAB929AAA4}"/>
              </a:ext>
            </a:extLst>
          </p:cNvPr>
          <p:cNvSpPr>
            <a:spLocks noGrp="1"/>
          </p:cNvSpPr>
          <p:nvPr>
            <p:ph type="sldNum" sz="quarter" idx="12"/>
          </p:nvPr>
        </p:nvSpPr>
        <p:spPr/>
        <p:txBody>
          <a:bodyPr/>
          <a:lstStyle/>
          <a:p>
            <a:fld id="{69E57DC2-970A-4B3E-BB1C-7A09969E49DF}" type="slidenum">
              <a:rPr lang="en-US" smtClean="0"/>
              <a:t>17</a:t>
            </a:fld>
            <a:endParaRPr lang="en-US" dirty="0"/>
          </a:p>
        </p:txBody>
      </p:sp>
    </p:spTree>
    <p:extLst>
      <p:ext uri="{BB962C8B-B14F-4D97-AF65-F5344CB8AC3E}">
        <p14:creationId xmlns:p14="http://schemas.microsoft.com/office/powerpoint/2010/main" val="1327030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F6543A-F594-4504-8C3B-23C8CC48F033}"/>
              </a:ext>
            </a:extLst>
          </p:cNvPr>
          <p:cNvSpPr>
            <a:spLocks noGrp="1"/>
          </p:cNvSpPr>
          <p:nvPr>
            <p:ph idx="1"/>
          </p:nvPr>
        </p:nvSpPr>
        <p:spPr/>
        <p:txBody>
          <a:bodyPr>
            <a:normAutofit fontScale="92500" lnSpcReduction="10000"/>
          </a:bodyPr>
          <a:lstStyle/>
          <a:p>
            <a:pPr algn="just"/>
            <a:r>
              <a:rPr lang="en-CA" dirty="0"/>
              <a:t>If an elected representative feels that way about a member of staff, he or she should take it up with the CAO (or with the head of council, in the case of the CAO), in private. Likewise, if a staff member feels his or her integrity or honesty is being questioned, or if workplace interactions with a councillor are inappropriate or demeaning, he or she should take the matter up with the CAO and take advantage of the protections afforded to all employees, including in serious cases, access to the municipal integrity commissioner.”</a:t>
            </a:r>
          </a:p>
          <a:p>
            <a:pPr lvl="1" algn="just"/>
            <a:r>
              <a:rPr lang="en-CA" sz="1800" dirty="0"/>
              <a:t>Fenn, M. &amp; Siegel, D. (2017). </a:t>
            </a:r>
            <a:r>
              <a:rPr lang="en-CA" sz="1800" i="1" dirty="0"/>
              <a:t>The Evolving Role of City Managers and Chief Administrative Officers. IMFG Papers on Municipal Finance and Governance, No. 31. Toronto: University of Toronto, IMGF Institute on Municipal Finance and Governance.</a:t>
            </a:r>
          </a:p>
          <a:p>
            <a:pPr lvl="1" algn="just"/>
            <a:endParaRPr lang="en-CA" dirty="0"/>
          </a:p>
        </p:txBody>
      </p:sp>
      <p:sp>
        <p:nvSpPr>
          <p:cNvPr id="5" name="Slide Number Placeholder 4">
            <a:extLst>
              <a:ext uri="{FF2B5EF4-FFF2-40B4-BE49-F238E27FC236}">
                <a16:creationId xmlns:a16="http://schemas.microsoft.com/office/drawing/2014/main" id="{4D1E99F0-E9A9-4A4A-B1B1-814574E62E4F}"/>
              </a:ext>
            </a:extLst>
          </p:cNvPr>
          <p:cNvSpPr>
            <a:spLocks noGrp="1"/>
          </p:cNvSpPr>
          <p:nvPr>
            <p:ph type="sldNum" sz="quarter" idx="12"/>
          </p:nvPr>
        </p:nvSpPr>
        <p:spPr/>
        <p:txBody>
          <a:bodyPr/>
          <a:lstStyle/>
          <a:p>
            <a:fld id="{69E57DC2-970A-4B3E-BB1C-7A09969E49DF}" type="slidenum">
              <a:rPr lang="en-US" smtClean="0"/>
              <a:t>18</a:t>
            </a:fld>
            <a:endParaRPr lang="en-US" dirty="0"/>
          </a:p>
        </p:txBody>
      </p:sp>
    </p:spTree>
    <p:extLst>
      <p:ext uri="{BB962C8B-B14F-4D97-AF65-F5344CB8AC3E}">
        <p14:creationId xmlns:p14="http://schemas.microsoft.com/office/powerpoint/2010/main" val="3555903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18C0A-D096-4DD0-8B21-305A282237E7}"/>
              </a:ext>
            </a:extLst>
          </p:cNvPr>
          <p:cNvSpPr>
            <a:spLocks noGrp="1"/>
          </p:cNvSpPr>
          <p:nvPr>
            <p:ph type="title"/>
          </p:nvPr>
        </p:nvSpPr>
        <p:spPr/>
        <p:txBody>
          <a:bodyPr/>
          <a:lstStyle/>
          <a:p>
            <a:r>
              <a:rPr lang="en-CA" dirty="0"/>
              <a:t>6. Make good use of council members’ time</a:t>
            </a:r>
          </a:p>
        </p:txBody>
      </p:sp>
      <p:sp>
        <p:nvSpPr>
          <p:cNvPr id="3" name="Content Placeholder 2">
            <a:extLst>
              <a:ext uri="{FF2B5EF4-FFF2-40B4-BE49-F238E27FC236}">
                <a16:creationId xmlns:a16="http://schemas.microsoft.com/office/drawing/2014/main" id="{9690FB5A-2F78-4689-89EE-2F9215FBF1FE}"/>
              </a:ext>
            </a:extLst>
          </p:cNvPr>
          <p:cNvSpPr>
            <a:spLocks noGrp="1"/>
          </p:cNvSpPr>
          <p:nvPr>
            <p:ph idx="1"/>
          </p:nvPr>
        </p:nvSpPr>
        <p:spPr/>
        <p:txBody>
          <a:bodyPr>
            <a:normAutofit/>
          </a:bodyPr>
          <a:lstStyle/>
          <a:p>
            <a:pPr algn="just"/>
            <a:r>
              <a:rPr lang="en-CA" sz="2200" dirty="0"/>
              <a:t>Ensure staff presentations and delegations do not consume all of the time allotted for councillors to debate and decide on an issue.</a:t>
            </a:r>
          </a:p>
          <a:p>
            <a:pPr lvl="1" algn="just"/>
            <a:endParaRPr lang="en-CA" dirty="0"/>
          </a:p>
        </p:txBody>
      </p:sp>
      <p:sp>
        <p:nvSpPr>
          <p:cNvPr id="5" name="Slide Number Placeholder 4">
            <a:extLst>
              <a:ext uri="{FF2B5EF4-FFF2-40B4-BE49-F238E27FC236}">
                <a16:creationId xmlns:a16="http://schemas.microsoft.com/office/drawing/2014/main" id="{5EC1B1B8-8AF2-4375-B726-BB5B70B820EE}"/>
              </a:ext>
            </a:extLst>
          </p:cNvPr>
          <p:cNvSpPr>
            <a:spLocks noGrp="1"/>
          </p:cNvSpPr>
          <p:nvPr>
            <p:ph type="sldNum" sz="quarter" idx="12"/>
          </p:nvPr>
        </p:nvSpPr>
        <p:spPr/>
        <p:txBody>
          <a:bodyPr/>
          <a:lstStyle/>
          <a:p>
            <a:fld id="{69E57DC2-970A-4B3E-BB1C-7A09969E49DF}" type="slidenum">
              <a:rPr lang="en-US" smtClean="0"/>
              <a:t>19</a:t>
            </a:fld>
            <a:endParaRPr lang="en-US" dirty="0"/>
          </a:p>
        </p:txBody>
      </p:sp>
    </p:spTree>
    <p:extLst>
      <p:ext uri="{BB962C8B-B14F-4D97-AF65-F5344CB8AC3E}">
        <p14:creationId xmlns:p14="http://schemas.microsoft.com/office/powerpoint/2010/main" val="1705857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Key Relationship between Council and Staff</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2123658"/>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a:t>
            </a:r>
            <a:r>
              <a:rPr lang="en-US" sz="2200" i="1" dirty="0"/>
              <a:t>The relationship between any municipal council and its professional public service is critical to the overall success of local government</a:t>
            </a:r>
            <a:r>
              <a:rPr lang="en-US" sz="2200" dirty="0"/>
              <a:t>.”</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Valerie Jepson, Integrity Commissioner for the City of Toronto, Report Regarding the Conduct of Councillor Josh </a:t>
            </a:r>
            <a:r>
              <a:rPr lang="en-US" sz="2200" dirty="0" err="1"/>
              <a:t>Matlow</a:t>
            </a:r>
            <a:r>
              <a:rPr lang="en-US" sz="2200" dirty="0"/>
              <a:t>, June 18, 2019 at p. 9. </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26573016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26B98-CF59-4CED-8D71-29C63D435A69}"/>
              </a:ext>
            </a:extLst>
          </p:cNvPr>
          <p:cNvSpPr>
            <a:spLocks noGrp="1"/>
          </p:cNvSpPr>
          <p:nvPr>
            <p:ph type="title"/>
          </p:nvPr>
        </p:nvSpPr>
        <p:spPr/>
        <p:txBody>
          <a:bodyPr>
            <a:normAutofit/>
          </a:bodyPr>
          <a:lstStyle/>
          <a:p>
            <a:r>
              <a:rPr lang="en-CA" sz="4200" dirty="0"/>
              <a:t>7. Make good use of staff time</a:t>
            </a:r>
          </a:p>
        </p:txBody>
      </p:sp>
      <p:sp>
        <p:nvSpPr>
          <p:cNvPr id="3" name="Content Placeholder 2">
            <a:extLst>
              <a:ext uri="{FF2B5EF4-FFF2-40B4-BE49-F238E27FC236}">
                <a16:creationId xmlns:a16="http://schemas.microsoft.com/office/drawing/2014/main" id="{90166AC3-9D42-44FA-AF6F-DFFDA44FEE7F}"/>
              </a:ext>
            </a:extLst>
          </p:cNvPr>
          <p:cNvSpPr>
            <a:spLocks noGrp="1"/>
          </p:cNvSpPr>
          <p:nvPr>
            <p:ph idx="1"/>
          </p:nvPr>
        </p:nvSpPr>
        <p:spPr>
          <a:xfrm>
            <a:off x="1371600" y="2285999"/>
            <a:ext cx="9601200" cy="3756991"/>
          </a:xfrm>
        </p:spPr>
        <p:txBody>
          <a:bodyPr>
            <a:normAutofit/>
          </a:bodyPr>
          <a:lstStyle/>
          <a:p>
            <a:pPr algn="just"/>
            <a:r>
              <a:rPr lang="en-CA" sz="2200" dirty="0"/>
              <a:t>“It is important for councils to use staff resources to their best advantage. Every staff report costs taxpayers money, and takes staff time away from some other issue or problem that needs attention. Where possible, councillors should avoid the temptation to defer or to refer back for a staff report, if it really is not necessary (such as to “defuse” a tense situation caused by an unhappy public delegation).”</a:t>
            </a:r>
          </a:p>
          <a:p>
            <a:pPr lvl="1" algn="just"/>
            <a:r>
              <a:rPr lang="en-CA" sz="1900" dirty="0"/>
              <a:t>Fenn, M. &amp; Siegel, D. (2017). </a:t>
            </a:r>
            <a:r>
              <a:rPr lang="en-CA" sz="1900" i="1" dirty="0"/>
              <a:t>The Evolving Role of City Managers and Chief Administrative Officers. IMFG Papers on Municipal Finance and Governance, No. 31. Toronto: University of Toronto, IMGF Institute on Municipal Finance and Governance.</a:t>
            </a:r>
          </a:p>
          <a:p>
            <a:pPr algn="just"/>
            <a:endParaRPr lang="en-CA" dirty="0"/>
          </a:p>
        </p:txBody>
      </p:sp>
      <p:sp>
        <p:nvSpPr>
          <p:cNvPr id="5" name="Slide Number Placeholder 4">
            <a:extLst>
              <a:ext uri="{FF2B5EF4-FFF2-40B4-BE49-F238E27FC236}">
                <a16:creationId xmlns:a16="http://schemas.microsoft.com/office/drawing/2014/main" id="{477051AA-F15E-466F-9ECD-6A35474A5710}"/>
              </a:ext>
            </a:extLst>
          </p:cNvPr>
          <p:cNvSpPr>
            <a:spLocks noGrp="1"/>
          </p:cNvSpPr>
          <p:nvPr>
            <p:ph type="sldNum" sz="quarter" idx="12"/>
          </p:nvPr>
        </p:nvSpPr>
        <p:spPr/>
        <p:txBody>
          <a:bodyPr/>
          <a:lstStyle/>
          <a:p>
            <a:fld id="{69E57DC2-970A-4B3E-BB1C-7A09969E49DF}" type="slidenum">
              <a:rPr lang="en-US" smtClean="0"/>
              <a:t>20</a:t>
            </a:fld>
            <a:endParaRPr lang="en-US" dirty="0"/>
          </a:p>
        </p:txBody>
      </p:sp>
    </p:spTree>
    <p:extLst>
      <p:ext uri="{BB962C8B-B14F-4D97-AF65-F5344CB8AC3E}">
        <p14:creationId xmlns:p14="http://schemas.microsoft.com/office/powerpoint/2010/main" val="572789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D5F01-5C2E-4450-BB8D-95FFC19FFAEF}"/>
              </a:ext>
            </a:extLst>
          </p:cNvPr>
          <p:cNvSpPr>
            <a:spLocks noGrp="1"/>
          </p:cNvSpPr>
          <p:nvPr>
            <p:ph type="title"/>
          </p:nvPr>
        </p:nvSpPr>
        <p:spPr/>
        <p:txBody>
          <a:bodyPr/>
          <a:lstStyle/>
          <a:p>
            <a:r>
              <a:rPr lang="en-CA" dirty="0"/>
              <a:t>8. Communications with the public</a:t>
            </a:r>
          </a:p>
        </p:txBody>
      </p:sp>
      <p:sp>
        <p:nvSpPr>
          <p:cNvPr id="3" name="Content Placeholder 2">
            <a:extLst>
              <a:ext uri="{FF2B5EF4-FFF2-40B4-BE49-F238E27FC236}">
                <a16:creationId xmlns:a16="http://schemas.microsoft.com/office/drawing/2014/main" id="{F7C84CBB-F033-45AA-88D8-580F97418331}"/>
              </a:ext>
            </a:extLst>
          </p:cNvPr>
          <p:cNvSpPr>
            <a:spLocks noGrp="1"/>
          </p:cNvSpPr>
          <p:nvPr>
            <p:ph idx="1"/>
          </p:nvPr>
        </p:nvSpPr>
        <p:spPr/>
        <p:txBody>
          <a:bodyPr>
            <a:normAutofit fontScale="92500" lnSpcReduction="20000"/>
          </a:bodyPr>
          <a:lstStyle/>
          <a:p>
            <a:pPr algn="just"/>
            <a:r>
              <a:rPr lang="en-CA" dirty="0"/>
              <a:t>“After committee decisions have been made, it is good practice for staff to “pass the ball” to the standing committee chair, or the “champion” of the issue on council, to publicly explain, defend, or promote the decision. </a:t>
            </a:r>
          </a:p>
          <a:p>
            <a:pPr algn="just"/>
            <a:r>
              <a:rPr lang="en-CA" dirty="0"/>
              <a:t>Since staff members are not generally in a position to comment publicly, other than to provide technical information, elected officials should avoid commenting publicly on staff, leaving any comments to committee meetings where staff can respond directly. Even in that forum, extensive public questioning of senior staff by individual councillors, in a manner that is clearly political in intent or inquisitional in tone, should be avoided. These practices are too frequently in pursuit of the “gotcha” answer or the headline. </a:t>
            </a:r>
          </a:p>
        </p:txBody>
      </p:sp>
      <p:sp>
        <p:nvSpPr>
          <p:cNvPr id="5" name="Slide Number Placeholder 4">
            <a:extLst>
              <a:ext uri="{FF2B5EF4-FFF2-40B4-BE49-F238E27FC236}">
                <a16:creationId xmlns:a16="http://schemas.microsoft.com/office/drawing/2014/main" id="{CB9FB81D-28FA-4EF4-A0C4-25F7F74B1A1E}"/>
              </a:ext>
            </a:extLst>
          </p:cNvPr>
          <p:cNvSpPr>
            <a:spLocks noGrp="1"/>
          </p:cNvSpPr>
          <p:nvPr>
            <p:ph type="sldNum" sz="quarter" idx="12"/>
          </p:nvPr>
        </p:nvSpPr>
        <p:spPr/>
        <p:txBody>
          <a:bodyPr/>
          <a:lstStyle/>
          <a:p>
            <a:fld id="{69E57DC2-970A-4B3E-BB1C-7A09969E49DF}" type="slidenum">
              <a:rPr lang="en-US" smtClean="0"/>
              <a:t>21</a:t>
            </a:fld>
            <a:endParaRPr lang="en-US" dirty="0"/>
          </a:p>
        </p:txBody>
      </p:sp>
    </p:spTree>
    <p:extLst>
      <p:ext uri="{BB962C8B-B14F-4D97-AF65-F5344CB8AC3E}">
        <p14:creationId xmlns:p14="http://schemas.microsoft.com/office/powerpoint/2010/main" val="28248508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6F4AAF-5BB3-4334-9A9D-3BA77F2F3D2B}"/>
              </a:ext>
            </a:extLst>
          </p:cNvPr>
          <p:cNvSpPr>
            <a:spLocks noGrp="1"/>
          </p:cNvSpPr>
          <p:nvPr>
            <p:ph idx="1"/>
          </p:nvPr>
        </p:nvSpPr>
        <p:spPr/>
        <p:txBody>
          <a:bodyPr/>
          <a:lstStyle/>
          <a:p>
            <a:pPr algn="just"/>
            <a:r>
              <a:rPr lang="en-CA" dirty="0"/>
              <a:t>The underlying objective is to reinforce in the eyes of the public that elected representatives are in charge.”</a:t>
            </a:r>
          </a:p>
          <a:p>
            <a:pPr lvl="1" algn="just"/>
            <a:r>
              <a:rPr lang="en-CA" sz="1800" dirty="0"/>
              <a:t>Fenn, M. &amp; Siegel, D. (2017). </a:t>
            </a:r>
            <a:r>
              <a:rPr lang="en-CA" sz="1800" i="1" dirty="0"/>
              <a:t>The Evolving Role of City Managers and Chief Administrative Officers. IMFG Papers on Municipal Finance and Governance, No. 31. Toronto: University of Toronto, IMGF Institute on Municipal Finance and Governance.</a:t>
            </a:r>
          </a:p>
          <a:p>
            <a:pPr lvl="1" algn="just"/>
            <a:endParaRPr lang="en-CA" dirty="0"/>
          </a:p>
        </p:txBody>
      </p:sp>
      <p:sp>
        <p:nvSpPr>
          <p:cNvPr id="5" name="Slide Number Placeholder 4">
            <a:extLst>
              <a:ext uri="{FF2B5EF4-FFF2-40B4-BE49-F238E27FC236}">
                <a16:creationId xmlns:a16="http://schemas.microsoft.com/office/drawing/2014/main" id="{F6F2FE00-423A-4C43-8002-D8FFD74DD8B9}"/>
              </a:ext>
            </a:extLst>
          </p:cNvPr>
          <p:cNvSpPr>
            <a:spLocks noGrp="1"/>
          </p:cNvSpPr>
          <p:nvPr>
            <p:ph type="sldNum" sz="quarter" idx="12"/>
          </p:nvPr>
        </p:nvSpPr>
        <p:spPr/>
        <p:txBody>
          <a:bodyPr/>
          <a:lstStyle/>
          <a:p>
            <a:fld id="{69E57DC2-970A-4B3E-BB1C-7A09969E49DF}" type="slidenum">
              <a:rPr lang="en-US" smtClean="0"/>
              <a:t>22</a:t>
            </a:fld>
            <a:endParaRPr lang="en-US" dirty="0"/>
          </a:p>
        </p:txBody>
      </p:sp>
    </p:spTree>
    <p:extLst>
      <p:ext uri="{BB962C8B-B14F-4D97-AF65-F5344CB8AC3E}">
        <p14:creationId xmlns:p14="http://schemas.microsoft.com/office/powerpoint/2010/main" val="3285462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C1116-6B09-4507-B703-071CCD789482}"/>
              </a:ext>
            </a:extLst>
          </p:cNvPr>
          <p:cNvSpPr>
            <a:spLocks noGrp="1"/>
          </p:cNvSpPr>
          <p:nvPr>
            <p:ph type="title"/>
          </p:nvPr>
        </p:nvSpPr>
        <p:spPr/>
        <p:txBody>
          <a:bodyPr/>
          <a:lstStyle/>
          <a:p>
            <a:r>
              <a:rPr lang="en-CA" dirty="0"/>
              <a:t>9. Ensure R-E-S-P-E-C-T</a:t>
            </a:r>
          </a:p>
        </p:txBody>
      </p:sp>
      <p:sp>
        <p:nvSpPr>
          <p:cNvPr id="3" name="Content Placeholder 2">
            <a:extLst>
              <a:ext uri="{FF2B5EF4-FFF2-40B4-BE49-F238E27FC236}">
                <a16:creationId xmlns:a16="http://schemas.microsoft.com/office/drawing/2014/main" id="{08FFF905-FD40-4451-B4E9-3949CB8C7FF7}"/>
              </a:ext>
            </a:extLst>
          </p:cNvPr>
          <p:cNvSpPr>
            <a:spLocks noGrp="1"/>
          </p:cNvSpPr>
          <p:nvPr>
            <p:ph idx="1"/>
          </p:nvPr>
        </p:nvSpPr>
        <p:spPr/>
        <p:txBody>
          <a:bodyPr>
            <a:normAutofit fontScale="85000" lnSpcReduction="20000"/>
          </a:bodyPr>
          <a:lstStyle/>
          <a:p>
            <a:pPr algn="just"/>
            <a:r>
              <a:rPr lang="en-CA" sz="2200" dirty="0"/>
              <a:t>“To borrow from Aretha Franklin, the first ingredient in any good relationship is a climate of mutual respect. That can be easier said than done, when public criticism of staff by councillors is often popular with journalists or social media.</a:t>
            </a:r>
          </a:p>
          <a:p>
            <a:pPr algn="just"/>
            <a:r>
              <a:rPr lang="en-CA" sz="2200" dirty="0"/>
              <a:t>No matter what type of relationship exists between staff and council, the core must be respect for one another: respect for each other’s intelligence and professionalism; respect for the public office, no matter how one might feel about the current incumbent of an office; respect for the challenges that each “side” faces; and respect for the fact that both elected representatives and municipal staff are trying to serve the best interests of their communities and their citizens.”</a:t>
            </a:r>
          </a:p>
          <a:p>
            <a:pPr lvl="1" algn="just"/>
            <a:r>
              <a:rPr lang="en-CA" sz="1900" dirty="0"/>
              <a:t>Fenn, M. &amp; Siegel, D. (2017). </a:t>
            </a:r>
            <a:r>
              <a:rPr lang="en-CA" sz="1900" i="1" dirty="0"/>
              <a:t>The Evolving Role of City Managers and Chief Administrative Officers. IMFG Papers on Municipal Finance and Governance, No. 31. Toronto: University of Toronto, IMGF Institute on Municipal Finance and Governance.</a:t>
            </a:r>
          </a:p>
          <a:p>
            <a:pPr lvl="1" algn="just"/>
            <a:endParaRPr lang="en-CA" dirty="0"/>
          </a:p>
        </p:txBody>
      </p:sp>
      <p:sp>
        <p:nvSpPr>
          <p:cNvPr id="5" name="Slide Number Placeholder 4">
            <a:extLst>
              <a:ext uri="{FF2B5EF4-FFF2-40B4-BE49-F238E27FC236}">
                <a16:creationId xmlns:a16="http://schemas.microsoft.com/office/drawing/2014/main" id="{BBD44E55-CCE7-4075-A791-3C77C7FD2727}"/>
              </a:ext>
            </a:extLst>
          </p:cNvPr>
          <p:cNvSpPr>
            <a:spLocks noGrp="1"/>
          </p:cNvSpPr>
          <p:nvPr>
            <p:ph type="sldNum" sz="quarter" idx="12"/>
          </p:nvPr>
        </p:nvSpPr>
        <p:spPr/>
        <p:txBody>
          <a:bodyPr/>
          <a:lstStyle/>
          <a:p>
            <a:fld id="{69E57DC2-970A-4B3E-BB1C-7A09969E49DF}" type="slidenum">
              <a:rPr lang="en-US" smtClean="0"/>
              <a:t>23</a:t>
            </a:fld>
            <a:endParaRPr lang="en-US" dirty="0"/>
          </a:p>
        </p:txBody>
      </p:sp>
    </p:spTree>
    <p:extLst>
      <p:ext uri="{BB962C8B-B14F-4D97-AF65-F5344CB8AC3E}">
        <p14:creationId xmlns:p14="http://schemas.microsoft.com/office/powerpoint/2010/main" val="21575849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Integrity</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24</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832092"/>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"Government ethics is not about being "good" or " a person of integrity".... In fact, conduct that is praiseworthy outside of government , such as helping a family member get a job or returning a favor one has been given, is considered wrong in a government context. </a:t>
            </a:r>
          </a:p>
          <a:p>
            <a:pPr marL="285750" indent="-285750" algn="just">
              <a:buFont typeface="Wingdings" panose="05000000000000000000" pitchFamily="2" charset="2"/>
              <a:buChar char="§"/>
            </a:pPr>
            <a:endParaRPr lang="en-US" sz="2200" dirty="0"/>
          </a:p>
          <a:p>
            <a:pPr marL="263525" algn="just"/>
            <a:r>
              <a:rPr lang="en-US" sz="2200" dirty="0"/>
              <a:t>Government ethics is about acting responsibly and professionally, as a government official or employee, under certain circumstances and following certain rules and procedures. It is about preserving institutional rather than personal integrity. Government ethics decision-making should be just another professional routine.”</a:t>
            </a:r>
          </a:p>
          <a:p>
            <a:pPr marL="742950" lvl="1"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Robert Weschler: </a:t>
            </a:r>
            <a:r>
              <a:rPr lang="en-CA" sz="2200" i="1" dirty="0"/>
              <a:t>Local Government Ethics Programs In a Nutshell, </a:t>
            </a:r>
            <a:r>
              <a:rPr lang="en-CA" sz="2200" dirty="0"/>
              <a:t>City Ethics Inc., 2013.</a:t>
            </a:r>
          </a:p>
          <a:p>
            <a:pPr marL="742950" lvl="1"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20285425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Public Trust</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25</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251723"/>
            <a:ext cx="9928639" cy="5847755"/>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"The proper operation of our city's government requires:</a:t>
            </a:r>
          </a:p>
          <a:p>
            <a:pPr marL="285750" indent="-285750" algn="just">
              <a:buFont typeface="Wingdings" panose="05000000000000000000" pitchFamily="2" charset="2"/>
              <a:buChar char="§"/>
            </a:pPr>
            <a:endParaRPr lang="en-US" sz="2200" dirty="0"/>
          </a:p>
          <a:p>
            <a:pPr marL="263525" algn="just"/>
            <a:r>
              <a:rPr lang="en-US" sz="2200" dirty="0"/>
              <a:t>That its public officials and employees act as fiduciaries entrusted with and responsible for the property and resources of the community; </a:t>
            </a:r>
          </a:p>
          <a:p>
            <a:pPr marL="263525" algn="just">
              <a:buFont typeface="Wingdings" panose="05000000000000000000" pitchFamily="2" charset="2"/>
              <a:buChar char="§"/>
            </a:pPr>
            <a:endParaRPr lang="en-US" sz="2200" dirty="0"/>
          </a:p>
          <a:p>
            <a:pPr marL="263525" algn="just"/>
            <a:r>
              <a:rPr lang="en-US" sz="2200" dirty="0"/>
              <a:t>That they make governmental decisions and policies in the proper channels of the government structure , free of coercive or other improper influence; </a:t>
            </a:r>
          </a:p>
          <a:p>
            <a:pPr marL="263525" algn="just">
              <a:buFont typeface="Wingdings" panose="05000000000000000000" pitchFamily="2" charset="2"/>
              <a:buChar char="§"/>
            </a:pPr>
            <a:endParaRPr lang="en-US" sz="2200" dirty="0"/>
          </a:p>
          <a:p>
            <a:pPr marL="263525" algn="just"/>
            <a:r>
              <a:rPr lang="en-US" sz="2200" dirty="0"/>
              <a:t>That they use their position in the best interests of the city rather than for personal interests, whether their own interests or those of their family, friends or business associates; and</a:t>
            </a:r>
          </a:p>
          <a:p>
            <a:pPr marL="263525" algn="just">
              <a:buFont typeface="Wingdings" panose="05000000000000000000" pitchFamily="2" charset="2"/>
              <a:buChar char="§"/>
            </a:pPr>
            <a:endParaRPr lang="en-US" sz="2200" dirty="0"/>
          </a:p>
          <a:p>
            <a:pPr marL="263525" algn="just"/>
            <a:r>
              <a:rPr lang="en-US" sz="2200" dirty="0"/>
              <a:t>That they do not, directly or indirectly, in a positive or negative sense, treat anyone preferentially, that is, other than in a manner generally accorded to city residents.“</a:t>
            </a:r>
          </a:p>
          <a:p>
            <a:pPr marL="742950" lvl="1" indent="-285750" algn="just">
              <a:buFont typeface="Wingdings" panose="05000000000000000000" pitchFamily="2" charset="2"/>
              <a:buChar char="§"/>
            </a:pPr>
            <a:r>
              <a:rPr lang="en-US" sz="2200" dirty="0"/>
              <a:t>Robert Weschler, </a:t>
            </a:r>
            <a:r>
              <a:rPr lang="en-US" sz="2200" i="1" dirty="0"/>
              <a:t>Model Municipal Code of Ethics</a:t>
            </a:r>
            <a:r>
              <a:rPr lang="en-US" sz="2200" dirty="0"/>
              <a:t>, City Ethics Inc., 2006</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908816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Ethics and Accountability Frameworks</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26</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832092"/>
          </a:xfrm>
          <a:prstGeom prst="rect">
            <a:avLst/>
          </a:prstGeom>
          <a:noFill/>
        </p:spPr>
        <p:txBody>
          <a:bodyPr wrap="square" rtlCol="0">
            <a:spAutoFit/>
          </a:bodyPr>
          <a:lstStyle/>
          <a:p>
            <a:pPr marL="457200" indent="-457200" algn="just">
              <a:buFont typeface="Wingdings" panose="05000000000000000000" pitchFamily="2" charset="2"/>
              <a:buChar char="§"/>
            </a:pPr>
            <a:r>
              <a:rPr lang="en-US" sz="2200" dirty="0"/>
              <a:t>Establishing a formal ethics and accountability framework allows for ethical issues and complaints about the conduct of members of Council, to be dealt with in a fair and consistent manner.</a:t>
            </a:r>
          </a:p>
          <a:p>
            <a:pPr marL="457200" indent="-457200" algn="just">
              <a:buFont typeface="Wingdings" panose="05000000000000000000" pitchFamily="2" charset="2"/>
              <a:buChar char="§"/>
            </a:pPr>
            <a:endParaRPr lang="en-US" sz="2200" dirty="0"/>
          </a:p>
          <a:p>
            <a:pPr marL="457200" indent="-457200" algn="just">
              <a:buFont typeface="Wingdings" panose="05000000000000000000" pitchFamily="2" charset="2"/>
              <a:buChar char="§"/>
            </a:pPr>
            <a:r>
              <a:rPr lang="en-US" sz="2200" dirty="0"/>
              <a:t>The Integrity Commissioner forms an integral part of the City of Winnipeg’s ethics and accountability framework, which includes:</a:t>
            </a:r>
          </a:p>
          <a:p>
            <a:pPr marL="914400" lvl="1" indent="-457200" algn="just">
              <a:buFont typeface="Wingdings" panose="05000000000000000000" pitchFamily="2" charset="2"/>
              <a:buChar char="§"/>
            </a:pPr>
            <a:endParaRPr lang="en-US" sz="2200" dirty="0"/>
          </a:p>
          <a:p>
            <a:pPr marL="914400" lvl="1" indent="-457200" algn="just">
              <a:buFont typeface="Wingdings" panose="05000000000000000000" pitchFamily="2" charset="2"/>
              <a:buChar char="§"/>
            </a:pPr>
            <a:r>
              <a:rPr lang="en-US" sz="2200" dirty="0"/>
              <a:t>a Code of Conduct which contains a mechanism for accepting, investigating and reporting on complaints made about the ethical conduct of members of Council; and</a:t>
            </a:r>
          </a:p>
          <a:p>
            <a:pPr marL="914400" lvl="1" indent="-457200" algn="just">
              <a:buFont typeface="Wingdings" panose="05000000000000000000" pitchFamily="2" charset="2"/>
              <a:buChar char="§"/>
            </a:pPr>
            <a:endParaRPr lang="en-US" sz="2200" dirty="0"/>
          </a:p>
          <a:p>
            <a:pPr marL="914400" lvl="1" indent="-457200" algn="just">
              <a:buFont typeface="Wingdings" panose="05000000000000000000" pitchFamily="2" charset="2"/>
              <a:buChar char="§"/>
            </a:pPr>
            <a:r>
              <a:rPr lang="en-US" sz="2200" dirty="0"/>
              <a:t>an Integrity Commissioner who performs the dual role of providing advice about compliance with the Code and objective scrutiny of whether an elected official has met the standards set out in the Code.</a:t>
            </a:r>
          </a:p>
        </p:txBody>
      </p:sp>
    </p:spTree>
    <p:extLst>
      <p:ext uri="{BB962C8B-B14F-4D97-AF65-F5344CB8AC3E}">
        <p14:creationId xmlns:p14="http://schemas.microsoft.com/office/powerpoint/2010/main" val="23050730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Integrity Commissioner</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27</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1785104"/>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The Integrity Commissioner is independent of Council.</a:t>
            </a:r>
          </a:p>
          <a:p>
            <a:pPr algn="just"/>
            <a:endParaRPr lang="en-US" sz="2200" dirty="0"/>
          </a:p>
          <a:p>
            <a:pPr marL="285750" indent="-285750" algn="just">
              <a:buFont typeface="Wingdings" panose="05000000000000000000" pitchFamily="2" charset="2"/>
              <a:buChar char="§"/>
            </a:pPr>
            <a:r>
              <a:rPr lang="en-US" sz="2200" dirty="0"/>
              <a:t>The role is intended to encourage and sustain a culture of integrity and accountability for the members of Council of the City of Winnipeg.</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585243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a:xfrm>
            <a:off x="1060315" y="260351"/>
            <a:ext cx="10831648" cy="758824"/>
          </a:xfrm>
        </p:spPr>
        <p:txBody>
          <a:bodyPr>
            <a:normAutofit fontScale="90000"/>
          </a:bodyPr>
          <a:lstStyle/>
          <a:p>
            <a:r>
              <a:rPr lang="en-CA" dirty="0"/>
              <a:t>City of Winnipeg Integrity Commissioner’s Mandate</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28</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019175"/>
            <a:ext cx="9928639" cy="5909310"/>
          </a:xfrm>
          <a:prstGeom prst="rect">
            <a:avLst/>
          </a:prstGeom>
          <a:noFill/>
        </p:spPr>
        <p:txBody>
          <a:bodyPr wrap="square" rtlCol="0">
            <a:spAutoFit/>
          </a:bodyPr>
          <a:lstStyle/>
          <a:p>
            <a:pPr algn="just"/>
            <a:r>
              <a:rPr lang="en-US" dirty="0">
                <a:hlinkClick r:id="rId2"/>
              </a:rPr>
              <a:t>https://www.winnipeg.ca/council/integritycommissioner/</a:t>
            </a:r>
            <a:r>
              <a:rPr lang="en-US" dirty="0"/>
              <a:t> </a:t>
            </a:r>
          </a:p>
          <a:p>
            <a:pPr algn="just"/>
            <a:endParaRPr lang="en-US" dirty="0"/>
          </a:p>
          <a:p>
            <a:pPr marL="285750" indent="-285750" algn="just">
              <a:buFont typeface="Wingdings" panose="05000000000000000000" pitchFamily="2" charset="2"/>
              <a:buChar char="§"/>
            </a:pPr>
            <a:r>
              <a:rPr lang="en-US" dirty="0"/>
              <a:t>Advisory</a:t>
            </a:r>
          </a:p>
          <a:p>
            <a:pPr algn="just"/>
            <a:endParaRPr lang="en-US" dirty="0"/>
          </a:p>
          <a:p>
            <a:pPr marL="742950" lvl="1" indent="-285750" algn="just">
              <a:buFont typeface="Wingdings" panose="05000000000000000000" pitchFamily="2" charset="2"/>
              <a:buChar char="§"/>
            </a:pPr>
            <a:r>
              <a:rPr lang="en-US" dirty="0"/>
              <a:t>provide advice to Members of Council and Council as a whole on questions under the City’s Code of Conduct. </a:t>
            </a:r>
          </a:p>
          <a:p>
            <a:pPr algn="just"/>
            <a:endParaRPr lang="en-US" dirty="0"/>
          </a:p>
          <a:p>
            <a:pPr marL="285750" indent="-285750" algn="just">
              <a:buFont typeface="Wingdings" panose="05000000000000000000" pitchFamily="2" charset="2"/>
              <a:buChar char="§"/>
            </a:pPr>
            <a:r>
              <a:rPr lang="en-US" dirty="0"/>
              <a:t>Investigative</a:t>
            </a:r>
          </a:p>
          <a:p>
            <a:pPr algn="just"/>
            <a:endParaRPr lang="en-US" dirty="0"/>
          </a:p>
          <a:p>
            <a:pPr marL="742950" lvl="1" indent="-285750" algn="just">
              <a:buFont typeface="Wingdings" panose="05000000000000000000" pitchFamily="2" charset="2"/>
              <a:buChar char="§"/>
            </a:pPr>
            <a:r>
              <a:rPr lang="en-US" dirty="0"/>
              <a:t>investigate complaints and conduct inquiries into whether a Member of Council has contravened the City’s Code of Conduct</a:t>
            </a:r>
          </a:p>
          <a:p>
            <a:pPr lvl="1" algn="just"/>
            <a:endParaRPr lang="en-US" dirty="0"/>
          </a:p>
          <a:p>
            <a:pPr marL="285750" indent="-285750" algn="just">
              <a:buFont typeface="Wingdings" panose="05000000000000000000" pitchFamily="2" charset="2"/>
              <a:buChar char="§"/>
            </a:pPr>
            <a:r>
              <a:rPr lang="en-US" dirty="0"/>
              <a:t>Educational</a:t>
            </a:r>
          </a:p>
          <a:p>
            <a:pPr algn="just"/>
            <a:endParaRPr lang="en-US" dirty="0"/>
          </a:p>
          <a:p>
            <a:pPr marL="742950" lvl="1" indent="-285750" algn="just">
              <a:buFont typeface="Wingdings" panose="05000000000000000000" pitchFamily="2" charset="2"/>
              <a:buChar char="§"/>
            </a:pPr>
            <a:r>
              <a:rPr lang="en-US" dirty="0"/>
              <a:t>publish annual reports on the work of the office of the Integrity Commissioner, including examples in general terms of advice rendered and complaints received and disposed of. </a:t>
            </a:r>
          </a:p>
          <a:p>
            <a:pPr marL="285750"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r>
              <a:rPr lang="en-US" dirty="0"/>
              <a:t>Other</a:t>
            </a:r>
          </a:p>
          <a:p>
            <a:pPr marL="285750" indent="-285750" algn="just">
              <a:buFont typeface="Wingdings" panose="05000000000000000000" pitchFamily="2" charset="2"/>
              <a:buChar char="§"/>
            </a:pPr>
            <a:endParaRPr lang="en-US" dirty="0"/>
          </a:p>
          <a:p>
            <a:pPr marL="742950" lvl="1" indent="-285750" algn="just">
              <a:buFont typeface="Wingdings" panose="05000000000000000000" pitchFamily="2" charset="2"/>
              <a:buChar char="§"/>
            </a:pPr>
            <a:r>
              <a:rPr lang="en-US" dirty="0"/>
              <a:t>oversee the City’s Lobbyist Registry</a:t>
            </a:r>
          </a:p>
          <a:p>
            <a:pPr marL="285750" indent="-285750" algn="just">
              <a:buFont typeface="Wingdings" panose="05000000000000000000" pitchFamily="2" charset="2"/>
              <a:buChar char="§"/>
            </a:pPr>
            <a:endParaRPr lang="en-CA" dirty="0"/>
          </a:p>
        </p:txBody>
      </p:sp>
    </p:spTree>
    <p:extLst>
      <p:ext uri="{BB962C8B-B14F-4D97-AF65-F5344CB8AC3E}">
        <p14:creationId xmlns:p14="http://schemas.microsoft.com/office/powerpoint/2010/main" val="24395789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a:t>Measurements of Success</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29</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415162" y="1007218"/>
            <a:ext cx="9928639" cy="5170646"/>
          </a:xfrm>
          <a:prstGeom prst="rect">
            <a:avLst/>
          </a:prstGeom>
          <a:noFill/>
        </p:spPr>
        <p:txBody>
          <a:bodyPr wrap="square" rtlCol="0">
            <a:spAutoFit/>
          </a:bodyPr>
          <a:lstStyle/>
          <a:p>
            <a:pPr marL="457200" indent="-457200" algn="just">
              <a:buAutoNum type="arabicPeriod"/>
            </a:pPr>
            <a:r>
              <a:rPr lang="en-CA" sz="2200" dirty="0"/>
              <a:t>How often the Integrity Commissioner is contacted by members of Council for advice;</a:t>
            </a:r>
          </a:p>
          <a:p>
            <a:pPr marL="457200" indent="-457200" algn="just">
              <a:buAutoNum type="arabicPeriod"/>
            </a:pPr>
            <a:endParaRPr lang="en-CA" sz="2200" dirty="0"/>
          </a:p>
          <a:p>
            <a:pPr marL="457200" indent="-457200" algn="just">
              <a:buAutoNum type="arabicPeriod"/>
            </a:pPr>
            <a:r>
              <a:rPr lang="en-CA" sz="2200" dirty="0"/>
              <a:t>How well members of Council understand their ethical obligations;</a:t>
            </a:r>
          </a:p>
          <a:p>
            <a:pPr marL="457200" indent="-457200" algn="just">
              <a:buAutoNum type="arabicPeriod"/>
            </a:pPr>
            <a:endParaRPr lang="en-CA" sz="2200" dirty="0"/>
          </a:p>
          <a:p>
            <a:pPr marL="457200" indent="-457200" algn="just">
              <a:buAutoNum type="arabicPeriod"/>
            </a:pPr>
            <a:r>
              <a:rPr lang="en-CA" sz="2200" dirty="0"/>
              <a:t>How willing members of Council are to engage with the Integrity Commissioner.</a:t>
            </a:r>
          </a:p>
          <a:p>
            <a:pPr marL="285750" indent="-285750" algn="just">
              <a:buFont typeface="Wingdings" panose="05000000000000000000" pitchFamily="2" charset="2"/>
              <a:buChar char="§"/>
            </a:pPr>
            <a:endParaRPr lang="en-CA" sz="2200" dirty="0"/>
          </a:p>
          <a:p>
            <a:pPr algn="just"/>
            <a:r>
              <a:rPr lang="en-CA" sz="2200" dirty="0"/>
              <a:t>Despite what the general public may perceive, the following are </a:t>
            </a:r>
            <a:r>
              <a:rPr lang="en-CA" sz="2200" b="1" dirty="0"/>
              <a:t>not</a:t>
            </a:r>
            <a:r>
              <a:rPr lang="en-CA" sz="2200" dirty="0"/>
              <a:t> measurements of success:</a:t>
            </a:r>
          </a:p>
          <a:p>
            <a:pPr marL="742950" lvl="1"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number of complaints received;</a:t>
            </a:r>
          </a:p>
          <a:p>
            <a:pPr marL="742950" lvl="1"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number of complaints investigated; or</a:t>
            </a:r>
          </a:p>
          <a:p>
            <a:pPr marL="742950" lvl="1"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number of published reports finding a breach of the code.</a:t>
            </a:r>
          </a:p>
        </p:txBody>
      </p:sp>
    </p:spTree>
    <p:extLst>
      <p:ext uri="{BB962C8B-B14F-4D97-AF65-F5344CB8AC3E}">
        <p14:creationId xmlns:p14="http://schemas.microsoft.com/office/powerpoint/2010/main" val="1136247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Distinction between Council and Staff</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3693319"/>
          </a:xfrm>
          <a:prstGeom prst="rect">
            <a:avLst/>
          </a:prstGeom>
          <a:noFill/>
        </p:spPr>
        <p:txBody>
          <a:bodyPr wrap="square" rtlCol="0">
            <a:spAutoFit/>
          </a:bodyPr>
          <a:lstStyle/>
          <a:p>
            <a:pPr marL="285750" indent="-285750">
              <a:buFont typeface="Wingdings" panose="05000000000000000000" pitchFamily="2" charset="2"/>
              <a:buChar char="§"/>
            </a:pPr>
            <a:r>
              <a:rPr lang="en-US" dirty="0"/>
              <a:t>Municipal civil servants work for Council as a whole; they do not work for the mayor, or committee chairs, or any individual councillor. </a:t>
            </a:r>
          </a:p>
          <a:p>
            <a:pPr marL="285750" indent="-285750">
              <a:buFont typeface="Wingdings" panose="05000000000000000000" pitchFamily="2" charset="2"/>
              <a:buChar char="§"/>
            </a:pPr>
            <a:endParaRPr lang="en-US" dirty="0"/>
          </a:p>
          <a:p>
            <a:r>
              <a:rPr lang="en-US" dirty="0"/>
              <a:t>“</a:t>
            </a:r>
            <a:r>
              <a:rPr lang="en-US" i="1" dirty="0"/>
              <a:t>The roles of council members and administration – legally and practically – are separate. The purpose of council is to govern and lead the community from the perspective of locally elected politicians. It is the job of each council member to reflect and represent public issues and concerns to the rest of council.</a:t>
            </a:r>
          </a:p>
          <a:p>
            <a:endParaRPr lang="en-US" i="1" dirty="0"/>
          </a:p>
          <a:p>
            <a:r>
              <a:rPr lang="en-US" i="1" dirty="0"/>
              <a:t>The role of administration…is to provide council with wise advice as to what needs to be done, and then to carry out the wishes of council in an effective, efficient and sensitive manner.</a:t>
            </a:r>
            <a:r>
              <a:rPr lang="en-US" dirty="0"/>
              <a:t>” </a:t>
            </a:r>
          </a:p>
          <a:p>
            <a:pPr marL="742950" lvl="1" indent="-285750">
              <a:buFont typeface="Wingdings" panose="05000000000000000000" pitchFamily="2" charset="2"/>
              <a:buChar char="§"/>
            </a:pPr>
            <a:endParaRPr lang="en-US" dirty="0"/>
          </a:p>
          <a:p>
            <a:pPr marL="742950" lvl="1" indent="-285750">
              <a:buFont typeface="Wingdings" panose="05000000000000000000" pitchFamily="2" charset="2"/>
              <a:buChar char="§"/>
            </a:pPr>
            <a:r>
              <a:rPr lang="en-US" dirty="0"/>
              <a:t>George B. Cuff, “</a:t>
            </a:r>
            <a:r>
              <a:rPr lang="en-US" i="1" dirty="0"/>
              <a:t>Council &amp; Administration: Distinction of Roles</a:t>
            </a:r>
            <a:r>
              <a:rPr lang="en-US" dirty="0"/>
              <a:t>”, 114 Municipal World (October 2004) No. 10, 39-40 at 39.</a:t>
            </a:r>
          </a:p>
          <a:p>
            <a:pPr marL="285750" indent="-285750">
              <a:buFont typeface="Wingdings" panose="05000000000000000000" pitchFamily="2" charset="2"/>
              <a:buChar char="§"/>
            </a:pPr>
            <a:endParaRPr lang="en-CA" dirty="0"/>
          </a:p>
        </p:txBody>
      </p:sp>
    </p:spTree>
    <p:extLst>
      <p:ext uri="{BB962C8B-B14F-4D97-AF65-F5344CB8AC3E}">
        <p14:creationId xmlns:p14="http://schemas.microsoft.com/office/powerpoint/2010/main" val="3304565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a:xfrm>
            <a:off x="1590261" y="260351"/>
            <a:ext cx="10301702" cy="758824"/>
          </a:xfrm>
        </p:spPr>
        <p:txBody>
          <a:bodyPr>
            <a:normAutofit fontScale="90000"/>
          </a:bodyPr>
          <a:lstStyle/>
          <a:p>
            <a:r>
              <a:rPr lang="en-CA" dirty="0"/>
              <a:t>Code of Conduct for Members of Council for the City of Winnipeg</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30</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3477875"/>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hlinkClick r:id="rId2"/>
              </a:rPr>
              <a:t>https://www.winnipeg.ca/council/integritycommissioner/pdfs/CodeofConduct.pdf</a:t>
            </a:r>
            <a:r>
              <a:rPr lang="en-US" sz="2200" dirty="0"/>
              <a:t> </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Enacted pursuant to Members of Council Code of Conduct By-law No. 19/2018, effective February 22, 2018</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Replaces 1994 Code of Conduct</a:t>
            </a:r>
          </a:p>
          <a:p>
            <a:pPr algn="just"/>
            <a:endParaRPr lang="en-US" sz="2200" dirty="0"/>
          </a:p>
          <a:p>
            <a:pPr marL="285750" indent="-285750" algn="just">
              <a:buFont typeface="Wingdings" panose="05000000000000000000" pitchFamily="2" charset="2"/>
              <a:buChar char="§"/>
            </a:pPr>
            <a:r>
              <a:rPr lang="en-US" sz="2200" dirty="0"/>
              <a:t>This Code was developed and passed in collaboration with all then-sitting Members of Council for the City of Winnipeg</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1354151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ACA49-1E4A-4EA6-B2F0-08F12373C155}"/>
              </a:ext>
            </a:extLst>
          </p:cNvPr>
          <p:cNvSpPr>
            <a:spLocks noGrp="1"/>
          </p:cNvSpPr>
          <p:nvPr>
            <p:ph type="title"/>
          </p:nvPr>
        </p:nvSpPr>
        <p:spPr/>
        <p:txBody>
          <a:bodyPr>
            <a:normAutofit/>
          </a:bodyPr>
          <a:lstStyle/>
          <a:p>
            <a:r>
              <a:rPr lang="en-CA" dirty="0"/>
              <a:t>The Code- Preamble</a:t>
            </a:r>
          </a:p>
        </p:txBody>
      </p:sp>
      <p:sp>
        <p:nvSpPr>
          <p:cNvPr id="3" name="Slide Number Placeholder 2">
            <a:extLst>
              <a:ext uri="{FF2B5EF4-FFF2-40B4-BE49-F238E27FC236}">
                <a16:creationId xmlns:a16="http://schemas.microsoft.com/office/drawing/2014/main" id="{0D0C63BE-66E9-4E7D-B79B-0CDA37AE2851}"/>
              </a:ext>
            </a:extLst>
          </p:cNvPr>
          <p:cNvSpPr>
            <a:spLocks noGrp="1"/>
          </p:cNvSpPr>
          <p:nvPr>
            <p:ph type="sldNum" sz="quarter" idx="12"/>
          </p:nvPr>
        </p:nvSpPr>
        <p:spPr/>
        <p:txBody>
          <a:bodyPr/>
          <a:lstStyle/>
          <a:p>
            <a:fld id="{03DC2DEF-D2FE-4B45-ABA4-9F153FD1C98A}" type="slidenum">
              <a:rPr lang="en-US" smtClean="0"/>
              <a:t>31</a:t>
            </a:fld>
            <a:endParaRPr lang="en-US" dirty="0"/>
          </a:p>
        </p:txBody>
      </p:sp>
      <p:sp>
        <p:nvSpPr>
          <p:cNvPr id="6" name="TextBox 5">
            <a:extLst>
              <a:ext uri="{FF2B5EF4-FFF2-40B4-BE49-F238E27FC236}">
                <a16:creationId xmlns:a16="http://schemas.microsoft.com/office/drawing/2014/main" id="{C9DCD8CA-992E-4300-B802-4870351AA092}"/>
              </a:ext>
            </a:extLst>
          </p:cNvPr>
          <p:cNvSpPr txBox="1"/>
          <p:nvPr/>
        </p:nvSpPr>
        <p:spPr>
          <a:xfrm>
            <a:off x="1348628" y="1102848"/>
            <a:ext cx="10843372" cy="5016758"/>
          </a:xfrm>
          <a:prstGeom prst="rect">
            <a:avLst/>
          </a:prstGeom>
          <a:noFill/>
        </p:spPr>
        <p:txBody>
          <a:bodyPr wrap="square">
            <a:spAutoFit/>
          </a:bodyPr>
          <a:lstStyle/>
          <a:p>
            <a:pPr algn="just"/>
            <a:r>
              <a:rPr lang="en-US" sz="1600" b="1" dirty="0"/>
              <a:t>A. PREAMBLE</a:t>
            </a:r>
          </a:p>
          <a:p>
            <a:pPr marL="285750" indent="-285750" algn="just">
              <a:buFont typeface="Wingdings" panose="05000000000000000000" pitchFamily="2" charset="2"/>
              <a:buChar char="§"/>
            </a:pPr>
            <a:endParaRPr lang="en-US" sz="1600" b="1" dirty="0"/>
          </a:p>
          <a:p>
            <a:pPr marL="285750" indent="-285750" algn="just">
              <a:buFont typeface="Wingdings" panose="05000000000000000000" pitchFamily="2" charset="2"/>
              <a:buChar char="§"/>
            </a:pPr>
            <a:r>
              <a:rPr lang="en-US" sz="1600" dirty="0"/>
              <a:t>Members of Council for the City of Winnipeg recognize that they hold office for the benefit of the public and that their conduct must adhere to the </a:t>
            </a:r>
            <a:r>
              <a:rPr lang="en-US" sz="1600" b="1" dirty="0"/>
              <a:t>highest ethical standards</a:t>
            </a:r>
            <a:r>
              <a:rPr lang="en-US" sz="1600" dirty="0"/>
              <a:t>, </a:t>
            </a:r>
            <a:r>
              <a:rPr lang="en-US" sz="1600" b="1" dirty="0"/>
              <a:t>exceeding the minimum obligations </a:t>
            </a:r>
            <a:r>
              <a:rPr lang="en-US" sz="1600" dirty="0"/>
              <a:t>required by law.</a:t>
            </a:r>
          </a:p>
          <a:p>
            <a:pPr marL="285750" indent="-285750" algn="just">
              <a:buFont typeface="Wingdings" panose="05000000000000000000" pitchFamily="2" charset="2"/>
              <a:buChar char="§"/>
            </a:pPr>
            <a:endParaRPr lang="en-US" sz="1600" dirty="0"/>
          </a:p>
          <a:p>
            <a:pPr marL="285750" indent="-285750" algn="just">
              <a:buFont typeface="Wingdings" panose="05000000000000000000" pitchFamily="2" charset="2"/>
              <a:buChar char="§"/>
            </a:pPr>
            <a:r>
              <a:rPr lang="en-US" sz="1600" dirty="0"/>
              <a:t>A written Code of Conduct demonstrates that Members of Council share a </a:t>
            </a:r>
            <a:r>
              <a:rPr lang="en-US" sz="1600" b="1" dirty="0"/>
              <a:t>common understanding </a:t>
            </a:r>
            <a:r>
              <a:rPr lang="en-US" sz="1600" dirty="0"/>
              <a:t>of the ethical obligations which are essential to the </a:t>
            </a:r>
            <a:r>
              <a:rPr lang="en-US" sz="1600" b="1" dirty="0"/>
              <a:t>fair and effective operation of government</a:t>
            </a:r>
            <a:r>
              <a:rPr lang="en-US" sz="1600" dirty="0"/>
              <a:t>.</a:t>
            </a:r>
          </a:p>
          <a:p>
            <a:pPr marL="285750" indent="-285750" algn="just">
              <a:buFont typeface="Wingdings" panose="05000000000000000000" pitchFamily="2" charset="2"/>
              <a:buChar char="§"/>
            </a:pPr>
            <a:endParaRPr lang="en-US" sz="1600" dirty="0"/>
          </a:p>
          <a:p>
            <a:pPr marL="285750" indent="-285750" algn="just">
              <a:buFont typeface="Wingdings" panose="05000000000000000000" pitchFamily="2" charset="2"/>
              <a:buChar char="§"/>
            </a:pPr>
            <a:r>
              <a:rPr lang="en-US" sz="1600" dirty="0"/>
              <a:t>Members of Council first instituted a Code of Conduct in 1994. This Code of Conduct stems from the principles set out in that Code.</a:t>
            </a:r>
          </a:p>
          <a:p>
            <a:pPr marL="285750" indent="-285750" algn="just">
              <a:buFont typeface="Wingdings" panose="05000000000000000000" pitchFamily="2" charset="2"/>
              <a:buChar char="§"/>
            </a:pPr>
            <a:endParaRPr lang="en-US" sz="1600" dirty="0"/>
          </a:p>
          <a:p>
            <a:pPr marL="285750" indent="-285750" algn="just">
              <a:buFont typeface="Wingdings" panose="05000000000000000000" pitchFamily="2" charset="2"/>
              <a:buChar char="§"/>
            </a:pPr>
            <a:r>
              <a:rPr lang="en-US" sz="1600" dirty="0"/>
              <a:t>Although the </a:t>
            </a:r>
            <a:r>
              <a:rPr lang="en-US" sz="1600" b="1" dirty="0"/>
              <a:t>Preamble cannot support a stand-alone contravention</a:t>
            </a:r>
            <a:r>
              <a:rPr lang="en-US" sz="1600" dirty="0"/>
              <a:t> of the Code of Conduct, together with the Key Principles listed below, it provides a </a:t>
            </a:r>
            <a:r>
              <a:rPr lang="en-US" sz="1600" b="1" dirty="0"/>
              <a:t>helpful framework </a:t>
            </a:r>
            <a:r>
              <a:rPr lang="en-US" sz="1600" dirty="0"/>
              <a:t>within which to review the actions of Members of Council.</a:t>
            </a:r>
          </a:p>
          <a:p>
            <a:pPr marL="285750" indent="-285750" algn="just">
              <a:buFont typeface="Wingdings" panose="05000000000000000000" pitchFamily="2" charset="2"/>
              <a:buChar char="§"/>
            </a:pPr>
            <a:endParaRPr lang="en-US" sz="1600" dirty="0"/>
          </a:p>
          <a:p>
            <a:pPr marL="285750" indent="-285750" algn="just">
              <a:buFont typeface="Wingdings" panose="05000000000000000000" pitchFamily="2" charset="2"/>
              <a:buChar char="§"/>
            </a:pPr>
            <a:r>
              <a:rPr lang="en-US" sz="1600" dirty="0"/>
              <a:t>To further assist Members of Council and members of the public in understanding and interpreting the Code of Conduct, the Code of Conduct document shall be made available in a version which includes </a:t>
            </a:r>
            <a:r>
              <a:rPr lang="en-US" sz="1600" b="1" dirty="0"/>
              <a:t>commentary</a:t>
            </a:r>
            <a:r>
              <a:rPr lang="en-US" sz="1600" dirty="0"/>
              <a:t> provided by the Integrity Commissioner.</a:t>
            </a:r>
          </a:p>
          <a:p>
            <a:pPr marL="285750" indent="-285750" algn="just">
              <a:buFont typeface="Wingdings" panose="05000000000000000000" pitchFamily="2" charset="2"/>
              <a:buChar char="§"/>
            </a:pPr>
            <a:endParaRPr lang="en-US" sz="1600" dirty="0"/>
          </a:p>
          <a:p>
            <a:pPr marL="285750" indent="-285750" algn="just">
              <a:buFont typeface="Wingdings" panose="05000000000000000000" pitchFamily="2" charset="2"/>
              <a:buChar char="§"/>
            </a:pPr>
            <a:r>
              <a:rPr lang="en-US" sz="1600" dirty="0"/>
              <a:t>That commentary, which will be updated from time to time by the Integrity Commissioner, does not form part of the Code of Conduct itself. </a:t>
            </a:r>
            <a:endParaRPr lang="en-CA" sz="1600" dirty="0"/>
          </a:p>
        </p:txBody>
      </p:sp>
    </p:spTree>
    <p:extLst>
      <p:ext uri="{BB962C8B-B14F-4D97-AF65-F5344CB8AC3E}">
        <p14:creationId xmlns:p14="http://schemas.microsoft.com/office/powerpoint/2010/main" val="3179369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normAutofit/>
          </a:bodyPr>
          <a:lstStyle/>
          <a:p>
            <a:r>
              <a:rPr lang="en-CA" dirty="0"/>
              <a:t>The Code- Key Principles</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32</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832092"/>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The public interest is best served when Members: </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perform their duties of office </a:t>
            </a:r>
            <a:r>
              <a:rPr lang="en-US" sz="2200" b="1" dirty="0"/>
              <a:t>honestly</a:t>
            </a:r>
            <a:r>
              <a:rPr lang="en-US" sz="2200" dirty="0"/>
              <a:t> and with </a:t>
            </a:r>
            <a:r>
              <a:rPr lang="en-US" sz="2200" b="1" dirty="0"/>
              <a:t>integrity, impartiality and transparency</a:t>
            </a:r>
            <a:r>
              <a:rPr lang="en-US" sz="2200" dirty="0"/>
              <a:t>, putting the public interest before private and self-interest; </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conduct themselves in such a way as to </a:t>
            </a:r>
            <a:r>
              <a:rPr lang="en-US" sz="2200" b="1" dirty="0"/>
              <a:t>promote respect </a:t>
            </a:r>
            <a:r>
              <a:rPr lang="en-US" sz="2200" dirty="0"/>
              <a:t>for Council and municipal government; </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serve their constituents and the City in a </a:t>
            </a:r>
            <a:r>
              <a:rPr lang="en-US" sz="2200" b="1" dirty="0"/>
              <a:t>conscientious and diligent manner </a:t>
            </a:r>
            <a:r>
              <a:rPr lang="en-US" sz="2200" dirty="0"/>
              <a:t>and approach decision making with an </a:t>
            </a:r>
            <a:r>
              <a:rPr lang="en-US" sz="2200" b="1" dirty="0"/>
              <a:t>open mind</a:t>
            </a:r>
            <a:r>
              <a:rPr lang="en-US" sz="2200" dirty="0"/>
              <a:t>; and </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perform their duties of office and manage their private interests in a manner that </a:t>
            </a:r>
            <a:r>
              <a:rPr lang="en-US" sz="2200" b="1" dirty="0"/>
              <a:t>promotes public confidence and trust </a:t>
            </a:r>
            <a:r>
              <a:rPr lang="en-US" sz="2200" dirty="0"/>
              <a:t>in the political process.</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8158283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normAutofit/>
          </a:bodyPr>
          <a:lstStyle/>
          <a:p>
            <a:r>
              <a:rPr lang="en-CA" dirty="0"/>
              <a:t>The Code- Rules of Conduct</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33</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689828" y="1026673"/>
            <a:ext cx="9928639" cy="4832092"/>
          </a:xfrm>
          <a:prstGeom prst="rect">
            <a:avLst/>
          </a:prstGeom>
          <a:noFill/>
        </p:spPr>
        <p:txBody>
          <a:bodyPr wrap="square" rtlCol="0">
            <a:spAutoFit/>
          </a:bodyPr>
          <a:lstStyle/>
          <a:p>
            <a:pPr algn="just"/>
            <a:r>
              <a:rPr lang="en-US" sz="2200" dirty="0"/>
              <a:t>Members are bound by </a:t>
            </a:r>
            <a:r>
              <a:rPr lang="en-US" sz="2200" b="1" dirty="0"/>
              <a:t>11 Rules of Conduct</a:t>
            </a:r>
            <a:endParaRPr lang="en-US" sz="2200" dirty="0"/>
          </a:p>
          <a:p>
            <a:pPr algn="just"/>
            <a:endParaRPr lang="en-US" sz="2200" dirty="0"/>
          </a:p>
          <a:p>
            <a:pPr marL="457200" indent="-457200" algn="just">
              <a:buAutoNum type="arabicPeriod"/>
            </a:pPr>
            <a:r>
              <a:rPr lang="en-US" sz="2200" dirty="0"/>
              <a:t>Confidential Information</a:t>
            </a:r>
          </a:p>
          <a:p>
            <a:pPr marL="457200" indent="-457200" algn="just">
              <a:buAutoNum type="arabicPeriod"/>
            </a:pPr>
            <a:r>
              <a:rPr lang="en-US" sz="2200" dirty="0"/>
              <a:t>Conflict of Interest</a:t>
            </a:r>
          </a:p>
          <a:p>
            <a:pPr marL="457200" indent="-457200" algn="just">
              <a:buAutoNum type="arabicPeriod"/>
            </a:pPr>
            <a:r>
              <a:rPr lang="en-US" sz="2200" dirty="0"/>
              <a:t>Fundraising</a:t>
            </a:r>
          </a:p>
          <a:p>
            <a:pPr marL="457200" indent="-457200" algn="just">
              <a:buAutoNum type="arabicPeriod"/>
            </a:pPr>
            <a:r>
              <a:rPr lang="en-US" sz="2200" dirty="0"/>
              <a:t>Gifts and Benefits</a:t>
            </a:r>
          </a:p>
          <a:p>
            <a:pPr marL="457200" indent="-457200" algn="just">
              <a:buAutoNum type="arabicPeriod"/>
            </a:pPr>
            <a:r>
              <a:rPr lang="en-US" sz="2200" dirty="0"/>
              <a:t>Use of Influence</a:t>
            </a:r>
          </a:p>
          <a:p>
            <a:pPr marL="457200" indent="-457200" algn="just">
              <a:buAutoNum type="arabicPeriod"/>
            </a:pPr>
            <a:r>
              <a:rPr lang="en-US" sz="2200" dirty="0"/>
              <a:t>Use of Staff, Resources and Property</a:t>
            </a:r>
          </a:p>
          <a:p>
            <a:pPr marL="457200" indent="-457200" algn="just">
              <a:buAutoNum type="arabicPeriod"/>
            </a:pPr>
            <a:r>
              <a:rPr lang="en-US" sz="2200" dirty="0"/>
              <a:t>Election-Related Activity</a:t>
            </a:r>
          </a:p>
          <a:p>
            <a:pPr marL="457200" indent="-457200" algn="just">
              <a:buAutoNum type="arabicPeriod"/>
            </a:pPr>
            <a:r>
              <a:rPr lang="en-US" sz="2200" b="1" dirty="0"/>
              <a:t>Conduct Concerning Staff</a:t>
            </a:r>
          </a:p>
          <a:p>
            <a:pPr marL="457200" indent="-457200" algn="just">
              <a:buAutoNum type="arabicPeriod"/>
            </a:pPr>
            <a:r>
              <a:rPr lang="en-US" sz="2200" b="1" dirty="0"/>
              <a:t>Respectful Conduct</a:t>
            </a:r>
          </a:p>
          <a:p>
            <a:pPr marL="457200" indent="-457200" algn="just">
              <a:buAutoNum type="arabicPeriod"/>
            </a:pPr>
            <a:r>
              <a:rPr lang="en-US" sz="2200" dirty="0"/>
              <a:t>Adherence to Council Policies and Procedures</a:t>
            </a:r>
          </a:p>
          <a:p>
            <a:pPr marL="457200" indent="-457200" algn="just">
              <a:buAutoNum type="arabicPeriod"/>
            </a:pPr>
            <a:r>
              <a:rPr lang="en-US" sz="2200" dirty="0"/>
              <a:t>Reprisals and Obstruction</a:t>
            </a:r>
          </a:p>
          <a:p>
            <a:pPr algn="just"/>
            <a:endParaRPr lang="en-US" sz="2200" dirty="0"/>
          </a:p>
        </p:txBody>
      </p:sp>
    </p:spTree>
    <p:extLst>
      <p:ext uri="{BB962C8B-B14F-4D97-AF65-F5344CB8AC3E}">
        <p14:creationId xmlns:p14="http://schemas.microsoft.com/office/powerpoint/2010/main" val="12746868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Rule 8 – Conduct Concerning Staff</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34</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984443" y="933069"/>
            <a:ext cx="9836082" cy="5170646"/>
          </a:xfrm>
          <a:prstGeom prst="rect">
            <a:avLst/>
          </a:prstGeom>
          <a:noFill/>
        </p:spPr>
        <p:txBody>
          <a:bodyPr wrap="square" rtlCol="0">
            <a:spAutoFit/>
          </a:bodyPr>
          <a:lstStyle/>
          <a:p>
            <a:pPr algn="just"/>
            <a:endParaRPr lang="en-US" sz="2200" dirty="0"/>
          </a:p>
          <a:p>
            <a:pPr algn="just"/>
            <a:r>
              <a:rPr lang="en-US" sz="2200" dirty="0"/>
              <a:t>a. Members must not directly or indirectly, request, induce, encourage, aid, or permit staff to do something which, if done by the Member, would be a breach of this Code of Conduct. </a:t>
            </a:r>
          </a:p>
          <a:p>
            <a:pPr marL="285750" indent="-285750" algn="just">
              <a:buFont typeface="Wingdings" panose="05000000000000000000" pitchFamily="2" charset="2"/>
              <a:buChar char="§"/>
            </a:pPr>
            <a:endParaRPr lang="en-US" sz="2200" dirty="0"/>
          </a:p>
          <a:p>
            <a:pPr algn="just"/>
            <a:r>
              <a:rPr lang="en-US" sz="2200" dirty="0"/>
              <a:t>b. Members must not compel staff to engage in partisan political activities or subject them to reprisal of any kind for refusing to engage in such activities. </a:t>
            </a:r>
          </a:p>
          <a:p>
            <a:pPr marL="285750" indent="-285750" algn="just">
              <a:buFont typeface="Wingdings" panose="05000000000000000000" pitchFamily="2" charset="2"/>
              <a:buChar char="§"/>
            </a:pPr>
            <a:endParaRPr lang="en-US" sz="2200" dirty="0"/>
          </a:p>
          <a:p>
            <a:pPr algn="just"/>
            <a:r>
              <a:rPr lang="en-US" sz="2200" dirty="0"/>
              <a:t>c. Members must not use, or attempt to use, their authority for the purpose of intimidating, coercing, or influencing staff with the intent of interfering with such staff’s duties. </a:t>
            </a:r>
          </a:p>
          <a:p>
            <a:pPr marL="285750" indent="-285750" algn="just">
              <a:buFont typeface="Wingdings" panose="05000000000000000000" pitchFamily="2" charset="2"/>
              <a:buChar char="§"/>
            </a:pPr>
            <a:endParaRPr lang="en-US" sz="2200" dirty="0"/>
          </a:p>
          <a:p>
            <a:pPr algn="just"/>
            <a:r>
              <a:rPr lang="en-US" sz="2200" dirty="0"/>
              <a:t>d. Members must not maliciously or falsely impugn or injure the professional or ethical reputation or the prospects or practice of staff and must at all times show respect for staff’s professional capacities. </a:t>
            </a:r>
            <a:endParaRPr lang="en-CA" sz="2200" dirty="0">
              <a:latin typeface="+mj-lt"/>
            </a:endParaRPr>
          </a:p>
        </p:txBody>
      </p:sp>
    </p:spTree>
    <p:extLst>
      <p:ext uri="{BB962C8B-B14F-4D97-AF65-F5344CB8AC3E}">
        <p14:creationId xmlns:p14="http://schemas.microsoft.com/office/powerpoint/2010/main" val="13672319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Regulation of Conduct Towards Staff</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35</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789888" y="1019175"/>
            <a:ext cx="9729011" cy="6034472"/>
          </a:xfrm>
          <a:prstGeom prst="rect">
            <a:avLst/>
          </a:prstGeom>
          <a:noFill/>
        </p:spPr>
        <p:txBody>
          <a:bodyPr wrap="square" rtlCol="0">
            <a:spAutoFit/>
          </a:bodyPr>
          <a:lstStyle/>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Members of Council should not try to circumvent the code by asking or suggesting that staff do something that would be unethical for the Members to do themselves.</a:t>
            </a:r>
          </a:p>
          <a:p>
            <a:pPr marL="342900" lvl="0" indent="-342900" algn="just">
              <a:lnSpc>
                <a:spcPct val="107000"/>
              </a:lnSpc>
              <a:spcAft>
                <a:spcPts val="800"/>
              </a:spcAft>
              <a:buFont typeface="Wingdings" panose="05000000000000000000" pitchFamily="2" charset="2"/>
              <a:buChar cha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Members of Council must be respectful of staff’s role to provide advice which is based on political neutrality, objectivity and expertise and without undue influence from any individual Member or faction of council.</a:t>
            </a:r>
          </a:p>
          <a:p>
            <a:pPr marL="342900" lvl="0" indent="-342900" algn="just">
              <a:lnSpc>
                <a:spcPct val="107000"/>
              </a:lnSpc>
              <a:spcAft>
                <a:spcPts val="800"/>
              </a:spcAft>
              <a:buFont typeface="Wingdings" panose="05000000000000000000" pitchFamily="2" charset="2"/>
              <a:buChar cha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Members of Council are still entitled to express criticism in a respectful manner based on factual matters.</a:t>
            </a:r>
          </a:p>
          <a:p>
            <a:pPr marL="342900" lvl="0" indent="-342900" algn="just">
              <a:lnSpc>
                <a:spcPct val="107000"/>
              </a:lnSpc>
              <a:spcAft>
                <a:spcPts val="800"/>
              </a:spcAft>
              <a:buFont typeface="Wingdings" panose="05000000000000000000" pitchFamily="2" charset="2"/>
              <a:buChar cha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It is not appropriate for a Member to attempt to influence staff to circumvent normal processes or overlook deficiencies in a file or application.</a:t>
            </a:r>
          </a:p>
          <a:p>
            <a:pPr marL="342900" lvl="0" indent="-342900" algn="just">
              <a:lnSpc>
                <a:spcPct val="107000"/>
              </a:lnSpc>
              <a:spcAft>
                <a:spcPts val="800"/>
              </a:spcAft>
              <a:buFont typeface="Wingdings" panose="05000000000000000000" pitchFamily="2" charset="2"/>
              <a:buChar cha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It is also inappropriate for Members to involve themselves in matters of administration or departmental management which fall within the jurisdiction of the Chief Administrative Officer and staff.</a:t>
            </a:r>
          </a:p>
          <a:p>
            <a:pPr marL="285750" indent="-285750" algn="just">
              <a:buFont typeface="Wingdings" panose="05000000000000000000" pitchFamily="2" charset="2"/>
              <a:buChar char="§"/>
            </a:pPr>
            <a:endParaRPr lang="en-CA" dirty="0"/>
          </a:p>
        </p:txBody>
      </p:sp>
    </p:spTree>
    <p:extLst>
      <p:ext uri="{BB962C8B-B14F-4D97-AF65-F5344CB8AC3E}">
        <p14:creationId xmlns:p14="http://schemas.microsoft.com/office/powerpoint/2010/main" val="14561193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1FAA-7E6E-974F-6A49-663C0C8D7261}"/>
              </a:ext>
            </a:extLst>
          </p:cNvPr>
          <p:cNvSpPr>
            <a:spLocks noGrp="1"/>
          </p:cNvSpPr>
          <p:nvPr>
            <p:ph type="title"/>
          </p:nvPr>
        </p:nvSpPr>
        <p:spPr/>
        <p:txBody>
          <a:bodyPr/>
          <a:lstStyle/>
          <a:p>
            <a:r>
              <a:rPr lang="en-CA" dirty="0"/>
              <a:t>Examples</a:t>
            </a:r>
          </a:p>
        </p:txBody>
      </p:sp>
      <p:sp>
        <p:nvSpPr>
          <p:cNvPr id="3" name="Slide Number Placeholder 2">
            <a:extLst>
              <a:ext uri="{FF2B5EF4-FFF2-40B4-BE49-F238E27FC236}">
                <a16:creationId xmlns:a16="http://schemas.microsoft.com/office/drawing/2014/main" id="{AF18D976-946D-D424-1F9C-9E6578805901}"/>
              </a:ext>
            </a:extLst>
          </p:cNvPr>
          <p:cNvSpPr>
            <a:spLocks noGrp="1"/>
          </p:cNvSpPr>
          <p:nvPr>
            <p:ph type="sldNum" sz="quarter" idx="12"/>
          </p:nvPr>
        </p:nvSpPr>
        <p:spPr/>
        <p:txBody>
          <a:bodyPr/>
          <a:lstStyle/>
          <a:p>
            <a:fld id="{03DC2DEF-D2FE-4B45-ABA4-9F153FD1C98A}" type="slidenum">
              <a:rPr lang="en-US" smtClean="0"/>
              <a:t>36</a:t>
            </a:fld>
            <a:endParaRPr lang="en-US" dirty="0"/>
          </a:p>
        </p:txBody>
      </p:sp>
      <p:sp>
        <p:nvSpPr>
          <p:cNvPr id="5" name="TextBox 4">
            <a:extLst>
              <a:ext uri="{FF2B5EF4-FFF2-40B4-BE49-F238E27FC236}">
                <a16:creationId xmlns:a16="http://schemas.microsoft.com/office/drawing/2014/main" id="{0452F9AF-27D8-1A6B-9466-FC152BBCD4B0}"/>
              </a:ext>
            </a:extLst>
          </p:cNvPr>
          <p:cNvSpPr txBox="1"/>
          <p:nvPr/>
        </p:nvSpPr>
        <p:spPr>
          <a:xfrm>
            <a:off x="1322961" y="1013836"/>
            <a:ext cx="10384129" cy="5324535"/>
          </a:xfrm>
          <a:prstGeom prst="rect">
            <a:avLst/>
          </a:prstGeom>
          <a:noFill/>
        </p:spPr>
        <p:txBody>
          <a:bodyPr wrap="square" rtlCol="0">
            <a:spAutoFit/>
          </a:bodyPr>
          <a:lstStyle/>
          <a:p>
            <a:pPr lvl="1" algn="just"/>
            <a:endParaRPr lang="en-US" sz="2000" dirty="0"/>
          </a:p>
          <a:p>
            <a:pPr marL="342900" indent="-342900" algn="just">
              <a:buFont typeface="Wingdings" panose="05000000000000000000" pitchFamily="2" charset="2"/>
              <a:buChar char="§"/>
            </a:pPr>
            <a:r>
              <a:rPr lang="en-US" sz="2000" dirty="0"/>
              <a:t>Hamilton, Ontario, Councillor Whitehead, November 3, 2021</a:t>
            </a:r>
          </a:p>
          <a:p>
            <a:pPr marL="800100" lvl="1" indent="-342900" algn="just">
              <a:buFont typeface="Wingdings" panose="05000000000000000000" pitchFamily="2" charset="2"/>
              <a:buChar char="§"/>
            </a:pPr>
            <a:r>
              <a:rPr lang="en-US" sz="2000" dirty="0"/>
              <a:t>Member engaged in hostile cross-examination style of questioning while staff member was presenting a report to Council.</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Cornwall, Ontario, Councillor </a:t>
            </a:r>
            <a:r>
              <a:rPr lang="en-US" sz="2000" dirty="0" err="1"/>
              <a:t>Towndale</a:t>
            </a:r>
            <a:r>
              <a:rPr lang="en-US" sz="2000" dirty="0"/>
              <a:t>, February 24, 2021</a:t>
            </a:r>
          </a:p>
          <a:p>
            <a:pPr marL="800100" lvl="1" indent="-342900" algn="just">
              <a:buFont typeface="Wingdings" panose="05000000000000000000" pitchFamily="2" charset="2"/>
              <a:buChar char="§"/>
            </a:pPr>
            <a:r>
              <a:rPr lang="en-US" sz="2000" dirty="0"/>
              <a:t>Member made social media posts regarding the resignation of the municipality’s fire chief. This was a “direct criticism of staff… made in a forum and in a context where it cannot be interpreted by any third party as anything other than a criticism”.</a:t>
            </a:r>
          </a:p>
          <a:p>
            <a:pPr lvl="1" algn="just"/>
            <a:endParaRPr lang="en-US" sz="2000" dirty="0"/>
          </a:p>
          <a:p>
            <a:pPr marL="342900" indent="-342900" algn="just">
              <a:buFont typeface="Wingdings" panose="05000000000000000000" pitchFamily="2" charset="2"/>
              <a:buChar char="§"/>
            </a:pPr>
            <a:r>
              <a:rPr lang="en-US" sz="2000" dirty="0"/>
              <a:t>Norfolk County, Ontario, Mayor </a:t>
            </a:r>
            <a:r>
              <a:rPr lang="en-US" sz="2000" dirty="0" err="1"/>
              <a:t>Chopp</a:t>
            </a:r>
            <a:r>
              <a:rPr lang="en-US" sz="2000" dirty="0"/>
              <a:t>, April 9, 2019</a:t>
            </a:r>
          </a:p>
          <a:p>
            <a:pPr marL="800100" lvl="1" indent="-342900" algn="just">
              <a:buFont typeface="Wingdings" panose="05000000000000000000" pitchFamily="2" charset="2"/>
              <a:buChar char="§"/>
            </a:pPr>
            <a:r>
              <a:rPr lang="en-US" sz="2000" dirty="0"/>
              <a:t>Mayor made a scene of ripping a staff report in half during an open public meeting where that staff member was in attendance to present that report to Council.</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Toronto, Ontario, </a:t>
            </a:r>
            <a:r>
              <a:rPr lang="en-US" sz="2000" dirty="0" err="1"/>
              <a:t>Councillor</a:t>
            </a:r>
            <a:r>
              <a:rPr lang="en-US" sz="2000" dirty="0"/>
              <a:t> Ford, October 23, 2012</a:t>
            </a:r>
          </a:p>
          <a:p>
            <a:pPr marL="800100" lvl="1" indent="-342900" algn="just">
              <a:buFont typeface="Wingdings" panose="05000000000000000000" pitchFamily="2" charset="2"/>
              <a:buChar char="§"/>
            </a:pPr>
            <a:r>
              <a:rPr lang="en-US" sz="2000" dirty="0"/>
              <a:t>Then-Councillor made comments about senior staff member on radio show, asked rhetorically “how does (staff member) still have a job?”</a:t>
            </a:r>
          </a:p>
        </p:txBody>
      </p:sp>
    </p:spTree>
    <p:extLst>
      <p:ext uri="{BB962C8B-B14F-4D97-AF65-F5344CB8AC3E}">
        <p14:creationId xmlns:p14="http://schemas.microsoft.com/office/powerpoint/2010/main" val="16039703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dirty="0"/>
              <a:t>Decorum</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37</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493538"/>
          </a:xfrm>
          <a:prstGeom prst="rect">
            <a:avLst/>
          </a:prstGeom>
          <a:noFill/>
        </p:spPr>
        <p:txBody>
          <a:bodyPr wrap="square" rtlCol="0">
            <a:spAutoFit/>
          </a:bodyPr>
          <a:lstStyle/>
          <a:p>
            <a:pPr algn="just"/>
            <a:endParaRPr lang="en-US" sz="2200" dirty="0"/>
          </a:p>
          <a:p>
            <a:pPr marL="285750" indent="-285750" algn="just">
              <a:buFont typeface="Wingdings" panose="05000000000000000000" pitchFamily="2" charset="2"/>
              <a:buChar char="§"/>
            </a:pPr>
            <a:r>
              <a:rPr lang="en-US" sz="2200" dirty="0"/>
              <a:t>The rationale for requiring decorum in Council and Committee meetings was well stated in the Commission Report of The </a:t>
            </a:r>
            <a:r>
              <a:rPr lang="en-US" sz="2200" dirty="0" err="1"/>
              <a:t>Honourable</a:t>
            </a:r>
            <a:r>
              <a:rPr lang="en-US" sz="2200" dirty="0"/>
              <a:t> Madam Justice Denise E. Bellamy (Toronto Computer Leasing Inquiry/Toronto External Contracts Inquiry, 2005):  </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a:t>
            </a:r>
            <a:r>
              <a:rPr lang="en-US" sz="2200" i="1" dirty="0"/>
              <a:t>Ill-mannered behaviour impedes the effectiveness of Council as a decision-making body and diminishes the stature of Council in the eyes of the public.”</a:t>
            </a:r>
          </a:p>
          <a:p>
            <a:pPr marL="720725" lvl="1" algn="just"/>
            <a:endParaRPr lang="en-US" sz="2200" i="1" dirty="0"/>
          </a:p>
          <a:p>
            <a:pPr marL="720725" lvl="1" algn="just"/>
            <a:r>
              <a:rPr lang="en-US" sz="2200" i="1" dirty="0"/>
              <a:t>Principled criticism of others’ positions is to be expected at times, but it should be delivered respectfully and civilly. Angry or abusive language and personal attacks are inappropriate at all times</a:t>
            </a:r>
            <a:r>
              <a:rPr lang="en-US" sz="2200" dirty="0"/>
              <a:t>.” </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5221651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a:xfrm>
            <a:off x="1536969" y="260351"/>
            <a:ext cx="10354993" cy="758824"/>
          </a:xfrm>
        </p:spPr>
        <p:txBody>
          <a:bodyPr>
            <a:normAutofit fontScale="90000"/>
          </a:bodyPr>
          <a:lstStyle/>
          <a:p>
            <a:r>
              <a:rPr lang="en-CA" sz="3600" dirty="0"/>
              <a:t>Conduct in the Chamber- </a:t>
            </a:r>
            <a:r>
              <a:rPr lang="en-US" sz="3600" dirty="0"/>
              <a:t>Procedural By-Law no. 50/2007 </a:t>
            </a:r>
            <a:br>
              <a:rPr lang="en-US" sz="3600" dirty="0"/>
            </a:b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38</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352097" y="639763"/>
            <a:ext cx="10354993" cy="5632311"/>
          </a:xfrm>
          <a:prstGeom prst="rect">
            <a:avLst/>
          </a:prstGeom>
          <a:noFill/>
        </p:spPr>
        <p:txBody>
          <a:bodyPr wrap="square" rtlCol="0">
            <a:spAutoFit/>
          </a:bodyPr>
          <a:lstStyle/>
          <a:p>
            <a:pPr algn="just"/>
            <a:endParaRPr lang="en-US" sz="2000" dirty="0"/>
          </a:p>
          <a:p>
            <a:pPr marL="285750" indent="-285750" algn="just">
              <a:buFont typeface="Wingdings" panose="05000000000000000000" pitchFamily="2" charset="2"/>
              <a:buChar char="§"/>
            </a:pPr>
            <a:r>
              <a:rPr lang="en-US" sz="2000" dirty="0"/>
              <a:t>The Presiding Officer (generally, the Speaker) has jurisdiction to maintain order and decorum in the Chamber and has broad powers to take such actions “as circumstances warrant” to “maintain order and decorum in the Chamber…”</a:t>
            </a:r>
          </a:p>
          <a:p>
            <a:pPr marL="285750" indent="-285750" algn="just">
              <a:buFont typeface="Wingdings" panose="05000000000000000000" pitchFamily="2" charset="2"/>
              <a:buChar char="§"/>
            </a:pPr>
            <a:endParaRPr lang="en-US" sz="2000" dirty="0"/>
          </a:p>
          <a:p>
            <a:pPr marL="285750" indent="-285750" algn="just">
              <a:buFont typeface="Wingdings" panose="05000000000000000000" pitchFamily="2" charset="2"/>
              <a:buChar char="§"/>
            </a:pPr>
            <a:r>
              <a:rPr lang="en-US" sz="2000" dirty="0"/>
              <a:t>“Act of harassment whether personal, sexual, racial or otherwise” may lead to the Presiding Officer naming the offending Member. The Member must then immediately cease and desist from any further acts of harassment. Further acts will result in an ejection from the Chamber.</a:t>
            </a:r>
          </a:p>
          <a:p>
            <a:pPr algn="just"/>
            <a:endParaRPr lang="en-US" sz="2000" dirty="0"/>
          </a:p>
          <a:p>
            <a:pPr algn="just"/>
            <a:r>
              <a:rPr lang="en-US" sz="2000" dirty="0"/>
              <a:t>	</a:t>
            </a:r>
          </a:p>
          <a:p>
            <a:pPr lvl="1" algn="just"/>
            <a:r>
              <a:rPr lang="en-US" sz="2000" b="1" dirty="0"/>
              <a:t>9(17) </a:t>
            </a:r>
            <a:r>
              <a:rPr lang="en-US" sz="2000" dirty="0"/>
              <a:t>When a member is addressing the Council the member </a:t>
            </a:r>
          </a:p>
          <a:p>
            <a:pPr lvl="1" algn="just"/>
            <a:endParaRPr lang="en-US" sz="2000" dirty="0"/>
          </a:p>
          <a:p>
            <a:pPr lvl="1" algn="just"/>
            <a:r>
              <a:rPr lang="en-US" sz="2000" dirty="0"/>
              <a:t>(a) shall not speak disrespectfully of Her Majesty the Queen or her official representatives; </a:t>
            </a:r>
          </a:p>
          <a:p>
            <a:pPr lvl="1" algn="just"/>
            <a:r>
              <a:rPr lang="en-US" sz="2000" dirty="0"/>
              <a:t>(b) shall not use offensive words in referring to any member of the Council, or to any officer or any employee of the City; </a:t>
            </a:r>
          </a:p>
          <a:p>
            <a:pPr lvl="1" algn="just"/>
            <a:r>
              <a:rPr lang="en-US" sz="2000" dirty="0"/>
              <a:t>(c) shall not indulge in personalities in the course of debate nor reflect on the motives of members who may have voted for a particular motion; </a:t>
            </a:r>
          </a:p>
          <a:p>
            <a:pPr lvl="1" algn="just"/>
            <a:r>
              <a:rPr lang="en-US" sz="2000" dirty="0"/>
              <a:t>(d) shall not use profane, vulgar, offensive, threatening or intimidating language.</a:t>
            </a:r>
          </a:p>
        </p:txBody>
      </p:sp>
    </p:spTree>
    <p:extLst>
      <p:ext uri="{BB962C8B-B14F-4D97-AF65-F5344CB8AC3E}">
        <p14:creationId xmlns:p14="http://schemas.microsoft.com/office/powerpoint/2010/main" val="35517722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6F56-1B7D-83EE-B914-09A9B95D7FD9}"/>
              </a:ext>
            </a:extLst>
          </p:cNvPr>
          <p:cNvSpPr>
            <a:spLocks noGrp="1"/>
          </p:cNvSpPr>
          <p:nvPr>
            <p:ph type="title"/>
          </p:nvPr>
        </p:nvSpPr>
        <p:spPr/>
        <p:txBody>
          <a:bodyPr/>
          <a:lstStyle/>
          <a:p>
            <a:r>
              <a:rPr lang="en-CA" dirty="0"/>
              <a:t>Conduct in the Chamber under the Code</a:t>
            </a:r>
          </a:p>
        </p:txBody>
      </p:sp>
      <p:sp>
        <p:nvSpPr>
          <p:cNvPr id="3" name="Slide Number Placeholder 2">
            <a:extLst>
              <a:ext uri="{FF2B5EF4-FFF2-40B4-BE49-F238E27FC236}">
                <a16:creationId xmlns:a16="http://schemas.microsoft.com/office/drawing/2014/main" id="{203175F7-3D5D-033C-2C87-7A80065FF123}"/>
              </a:ext>
            </a:extLst>
          </p:cNvPr>
          <p:cNvSpPr>
            <a:spLocks noGrp="1"/>
          </p:cNvSpPr>
          <p:nvPr>
            <p:ph type="sldNum" sz="quarter" idx="12"/>
          </p:nvPr>
        </p:nvSpPr>
        <p:spPr/>
        <p:txBody>
          <a:bodyPr/>
          <a:lstStyle/>
          <a:p>
            <a:fld id="{03DC2DEF-D2FE-4B45-ABA4-9F153FD1C98A}" type="slidenum">
              <a:rPr lang="en-US" smtClean="0"/>
              <a:t>39</a:t>
            </a:fld>
            <a:endParaRPr lang="en-US" dirty="0"/>
          </a:p>
        </p:txBody>
      </p:sp>
      <p:sp>
        <p:nvSpPr>
          <p:cNvPr id="4" name="TextBox 3">
            <a:extLst>
              <a:ext uri="{FF2B5EF4-FFF2-40B4-BE49-F238E27FC236}">
                <a16:creationId xmlns:a16="http://schemas.microsoft.com/office/drawing/2014/main" id="{11C405A9-B653-6DDC-431F-D053519B7A38}"/>
              </a:ext>
            </a:extLst>
          </p:cNvPr>
          <p:cNvSpPr txBox="1"/>
          <p:nvPr/>
        </p:nvSpPr>
        <p:spPr>
          <a:xfrm>
            <a:off x="1643973" y="1332494"/>
            <a:ext cx="10063117" cy="1631216"/>
          </a:xfrm>
          <a:prstGeom prst="rect">
            <a:avLst/>
          </a:prstGeom>
          <a:noFill/>
        </p:spPr>
        <p:txBody>
          <a:bodyPr wrap="square" rtlCol="0">
            <a:spAutoFit/>
          </a:bodyPr>
          <a:lstStyle/>
          <a:p>
            <a:pPr marL="342900" indent="-342900" algn="just">
              <a:buFont typeface="Wingdings" panose="05000000000000000000" pitchFamily="2" charset="2"/>
              <a:buChar char="§"/>
            </a:pPr>
            <a:r>
              <a:rPr lang="en-US" sz="2000" dirty="0"/>
              <a:t>The Code provides the Integrity Commissioner with the jurisdiction to investigate complaints regarding conduct that occurs in the Chamber.</a:t>
            </a:r>
          </a:p>
          <a:p>
            <a:pPr algn="just"/>
            <a:endParaRPr lang="en-US" sz="2000" dirty="0"/>
          </a:p>
          <a:p>
            <a:pPr marL="342900" indent="-342900" algn="just">
              <a:buFont typeface="Wingdings" panose="05000000000000000000" pitchFamily="2" charset="2"/>
              <a:buChar char="§"/>
            </a:pPr>
            <a:r>
              <a:rPr lang="en-US" sz="2000" dirty="0"/>
              <a:t>It is not the Integrity Commissioner’s role to stifle debate or legitimate criticism in the Chamber, but Members must not cross the line.</a:t>
            </a:r>
          </a:p>
        </p:txBody>
      </p:sp>
    </p:spTree>
    <p:extLst>
      <p:ext uri="{BB962C8B-B14F-4D97-AF65-F5344CB8AC3E}">
        <p14:creationId xmlns:p14="http://schemas.microsoft.com/office/powerpoint/2010/main" val="1497076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90704-FF6A-4986-AA2D-44EC08A52A26}"/>
              </a:ext>
            </a:extLst>
          </p:cNvPr>
          <p:cNvSpPr>
            <a:spLocks noGrp="1"/>
          </p:cNvSpPr>
          <p:nvPr>
            <p:ph type="title"/>
          </p:nvPr>
        </p:nvSpPr>
        <p:spPr/>
        <p:txBody>
          <a:bodyPr/>
          <a:lstStyle/>
          <a:p>
            <a:r>
              <a:rPr lang="en-CA" dirty="0"/>
              <a:t>Accountability – Respective Roles of Council and the Public Service</a:t>
            </a:r>
          </a:p>
        </p:txBody>
      </p:sp>
      <p:sp>
        <p:nvSpPr>
          <p:cNvPr id="3" name="Content Placeholder 2">
            <a:extLst>
              <a:ext uri="{FF2B5EF4-FFF2-40B4-BE49-F238E27FC236}">
                <a16:creationId xmlns:a16="http://schemas.microsoft.com/office/drawing/2014/main" id="{EE8EBDE4-93A2-4777-BC3E-6F0908FF961B}"/>
              </a:ext>
            </a:extLst>
          </p:cNvPr>
          <p:cNvSpPr>
            <a:spLocks noGrp="1"/>
          </p:cNvSpPr>
          <p:nvPr>
            <p:ph idx="1"/>
          </p:nvPr>
        </p:nvSpPr>
        <p:spPr/>
        <p:txBody>
          <a:bodyPr>
            <a:normAutofit fontScale="85000" lnSpcReduction="20000"/>
          </a:bodyPr>
          <a:lstStyle/>
          <a:p>
            <a:pPr algn="just"/>
            <a:r>
              <a:rPr lang="en-CA" sz="2200" dirty="0"/>
              <a:t>Municipal councils are elected by popular vote and are accountable to an electorate. This requires members of councils to be in tune with local issues and able to explain and answer for their actions. </a:t>
            </a:r>
          </a:p>
          <a:p>
            <a:pPr algn="just"/>
            <a:r>
              <a:rPr lang="en-CA" sz="2200" dirty="0"/>
              <a:t>“The mayor and councillors elected by popular vote are expected to have a commitment to good government or efficient service delivery, but no one expects them to know the details of bridge building or social service administration. The legitimacy of councillors flows from the fact that they must face the electorate to explain and defend their past actions. The verdict on whether they do a good job will be delivered every four years by the civic electorate.”</a:t>
            </a:r>
          </a:p>
          <a:p>
            <a:pPr lvl="1" algn="just"/>
            <a:r>
              <a:rPr lang="en-CA" sz="1900" i="1" dirty="0"/>
              <a:t>Fenn, M. &amp; Siegel, D. (2017). The Evolving Role of City Managers and Chief Administrative Officers. IMFG Papers on Municipal Finance and Governance, No. 31. Toronto: University of Toronto, IMGF Institute on Municipal Finance and Governance.</a:t>
            </a:r>
          </a:p>
          <a:p>
            <a:pPr algn="just"/>
            <a:endParaRPr lang="en-CA" dirty="0"/>
          </a:p>
        </p:txBody>
      </p:sp>
      <p:sp>
        <p:nvSpPr>
          <p:cNvPr id="5" name="Slide Number Placeholder 4">
            <a:extLst>
              <a:ext uri="{FF2B5EF4-FFF2-40B4-BE49-F238E27FC236}">
                <a16:creationId xmlns:a16="http://schemas.microsoft.com/office/drawing/2014/main" id="{D16A4647-25C3-457E-9624-6362ECAC5F3E}"/>
              </a:ext>
            </a:extLst>
          </p:cNvPr>
          <p:cNvSpPr>
            <a:spLocks noGrp="1"/>
          </p:cNvSpPr>
          <p:nvPr>
            <p:ph type="sldNum" sz="quarter" idx="12"/>
          </p:nvPr>
        </p:nvSpPr>
        <p:spPr/>
        <p:txBody>
          <a:bodyPr/>
          <a:lstStyle/>
          <a:p>
            <a:fld id="{69E57DC2-970A-4B3E-BB1C-7A09969E49DF}" type="slidenum">
              <a:rPr lang="en-US" smtClean="0"/>
              <a:t>4</a:t>
            </a:fld>
            <a:endParaRPr lang="en-US" dirty="0"/>
          </a:p>
        </p:txBody>
      </p:sp>
    </p:spTree>
    <p:extLst>
      <p:ext uri="{BB962C8B-B14F-4D97-AF65-F5344CB8AC3E}">
        <p14:creationId xmlns:p14="http://schemas.microsoft.com/office/powerpoint/2010/main" val="36430252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Rule 9 – Respectful Conduct</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40</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2169268" y="933068"/>
            <a:ext cx="9349632" cy="5273816"/>
          </a:xfrm>
          <a:prstGeom prst="rect">
            <a:avLst/>
          </a:prstGeom>
          <a:noFill/>
        </p:spPr>
        <p:txBody>
          <a:bodyPr wrap="square" rtlCol="0">
            <a:spAutoFit/>
          </a:bodyPr>
          <a:lstStyle/>
          <a:p>
            <a:pPr marL="342900" lvl="0" indent="-342900" algn="just">
              <a:lnSpc>
                <a:spcPct val="107000"/>
              </a:lnSpc>
              <a:spcBef>
                <a:spcPts val="1200"/>
              </a:spcBef>
              <a:spcAft>
                <a:spcPts val="800"/>
              </a:spcAft>
              <a:buFont typeface="+mj-lt"/>
              <a:buAutoNum type="alphaLcPeriod"/>
            </a:pPr>
            <a:r>
              <a:rPr lang="en-US" sz="1500" dirty="0">
                <a:effectLst/>
                <a:latin typeface="+mj-lt"/>
                <a:ea typeface="Calibri" panose="020F0502020204030204" pitchFamily="34" charset="0"/>
                <a:cs typeface="Times New Roman" panose="02020603050405020304" pitchFamily="18" charset="0"/>
              </a:rPr>
              <a:t>All Members have a duty to treat members of the public, one another, and staff with respect and without abuse, harassment, or intimidation.</a:t>
            </a:r>
            <a:endParaRPr lang="en-CA" sz="1500" dirty="0">
              <a:effectLst/>
              <a:latin typeface="+mj-lt"/>
              <a:ea typeface="Calibri" panose="020F0502020204030204" pitchFamily="34" charset="0"/>
              <a:cs typeface="Times New Roman" panose="02020603050405020304" pitchFamily="18" charset="0"/>
            </a:endParaRPr>
          </a:p>
          <a:p>
            <a:pPr marL="457200" algn="just">
              <a:lnSpc>
                <a:spcPct val="107000"/>
              </a:lnSpc>
              <a:spcBef>
                <a:spcPts val="1200"/>
              </a:spcBef>
            </a:pPr>
            <a:r>
              <a:rPr lang="en-US" sz="1500" b="1" dirty="0">
                <a:effectLst/>
                <a:latin typeface="+mj-lt"/>
                <a:ea typeface="Calibri" panose="020F0502020204030204" pitchFamily="34" charset="0"/>
                <a:cs typeface="Times New Roman" panose="02020603050405020304" pitchFamily="18" charset="0"/>
              </a:rPr>
              <a:t>Harassment</a:t>
            </a:r>
            <a:r>
              <a:rPr lang="en-US" sz="1500" dirty="0">
                <a:effectLst/>
                <a:latin typeface="+mj-lt"/>
                <a:ea typeface="Calibri" panose="020F0502020204030204" pitchFamily="34" charset="0"/>
                <a:cs typeface="Times New Roman" panose="02020603050405020304" pitchFamily="18" charset="0"/>
              </a:rPr>
              <a:t> includes: </a:t>
            </a:r>
            <a:endParaRPr lang="en-CA" sz="1500" dirty="0">
              <a:effectLst/>
              <a:latin typeface="+mj-lt"/>
              <a:ea typeface="Calibri" panose="020F0502020204030204" pitchFamily="34" charset="0"/>
              <a:cs typeface="Times New Roman" panose="02020603050405020304" pitchFamily="18" charset="0"/>
            </a:endParaRPr>
          </a:p>
          <a:p>
            <a:pPr marL="342900" lvl="0" indent="-342900" algn="just">
              <a:lnSpc>
                <a:spcPct val="107000"/>
              </a:lnSpc>
              <a:spcBef>
                <a:spcPts val="1200"/>
              </a:spcBef>
              <a:buFont typeface="+mj-lt"/>
              <a:buAutoNum type="romanLcPeriod"/>
            </a:pPr>
            <a:r>
              <a:rPr lang="en-US" sz="1500" dirty="0">
                <a:effectLst/>
                <a:latin typeface="+mj-lt"/>
                <a:ea typeface="Calibri" panose="020F0502020204030204" pitchFamily="34" charset="0"/>
                <a:cs typeface="Times New Roman" panose="02020603050405020304" pitchFamily="18" charset="0"/>
              </a:rPr>
              <a:t>any behaviour, whether a single incident or a course of conduct, that a reasonable person should have known would be unwelcome, and that is inappropriate, demeaning, humiliating, embarrassing, or otherwise offensive, including but not limited to:</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verbal or written insults, abuse or threats;</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racial or ethnic slurs, including racially derogatory nicknames;</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leering or other offensive gestures;</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bullying; or</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patronizing or condescending behaviour; and</a:t>
            </a:r>
            <a:endParaRPr lang="en-CA" sz="1500" dirty="0">
              <a:effectLst/>
              <a:latin typeface="+mj-lt"/>
              <a:ea typeface="Calibri" panose="020F0502020204030204" pitchFamily="34" charset="0"/>
              <a:cs typeface="Times New Roman" panose="02020603050405020304" pitchFamily="18" charset="0"/>
            </a:endParaRPr>
          </a:p>
          <a:p>
            <a:pPr marL="342900" lvl="0" indent="-342900" algn="just">
              <a:lnSpc>
                <a:spcPct val="107000"/>
              </a:lnSpc>
              <a:spcBef>
                <a:spcPts val="1200"/>
              </a:spcBef>
              <a:buFont typeface="+mj-lt"/>
              <a:buAutoNum type="romanLcPeriod"/>
            </a:pPr>
            <a:r>
              <a:rPr lang="en-US" sz="1500" dirty="0">
                <a:effectLst/>
                <a:latin typeface="+mj-lt"/>
                <a:ea typeface="Calibri" panose="020F0502020204030204" pitchFamily="34" charset="0"/>
                <a:cs typeface="Times New Roman" panose="02020603050405020304" pitchFamily="18" charset="0"/>
              </a:rPr>
              <a:t>objectionable and unwelcome sexual solicitations or advances.</a:t>
            </a:r>
            <a:endParaRPr lang="en-CA" sz="1500" dirty="0">
              <a:effectLst/>
              <a:latin typeface="+mj-lt"/>
              <a:ea typeface="Calibri" panose="020F0502020204030204" pitchFamily="34" charset="0"/>
              <a:cs typeface="Times New Roman" panose="02020603050405020304" pitchFamily="18" charset="0"/>
            </a:endParaRPr>
          </a:p>
          <a:p>
            <a:pPr lvl="0" algn="just" defTabSz="360363">
              <a:lnSpc>
                <a:spcPct val="107000"/>
              </a:lnSpc>
              <a:spcBef>
                <a:spcPts val="1200"/>
              </a:spcBef>
              <a:spcAft>
                <a:spcPts val="1000"/>
              </a:spcAft>
            </a:pPr>
            <a:r>
              <a:rPr lang="en-US" sz="1500" dirty="0">
                <a:effectLst/>
                <a:latin typeface="+mj-lt"/>
                <a:ea typeface="Calibri" panose="020F0502020204030204" pitchFamily="34" charset="0"/>
                <a:cs typeface="Times New Roman" panose="02020603050405020304" pitchFamily="18" charset="0"/>
              </a:rPr>
              <a:t>b.	While Members may passionately debate issues and promote ideas, they must maintain proper decorum during meetings of: 	Council, Committees of Council, and boards, agencies or commissions on which they serve as part of their duties of office.</a:t>
            </a:r>
            <a:endParaRPr lang="en-CA" sz="15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80875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Harassment</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41</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674981" y="917912"/>
            <a:ext cx="10801057" cy="5632311"/>
          </a:xfrm>
          <a:prstGeom prst="rect">
            <a:avLst/>
          </a:prstGeom>
          <a:noFill/>
        </p:spPr>
        <p:txBody>
          <a:bodyPr wrap="square" rtlCol="0">
            <a:spAutoFit/>
          </a:bodyPr>
          <a:lstStyle/>
          <a:p>
            <a:pPr marL="285750" indent="-285750">
              <a:buFont typeface="Wingdings" panose="05000000000000000000" pitchFamily="2" charset="2"/>
              <a:buChar char="§"/>
            </a:pPr>
            <a:r>
              <a:rPr lang="en-CA" sz="2000" dirty="0">
                <a:latin typeface="+mj-lt"/>
              </a:rPr>
              <a:t>Key consideration: whether the conduct is “unwelcome” or “unwanted”.</a:t>
            </a:r>
          </a:p>
          <a:p>
            <a:pPr marL="285750" indent="-285750">
              <a:buFont typeface="Wingdings" panose="05000000000000000000" pitchFamily="2" charset="2"/>
              <a:buChar char="§"/>
            </a:pPr>
            <a:endParaRPr lang="en-CA" sz="2000" dirty="0">
              <a:latin typeface="+mj-lt"/>
            </a:endParaRPr>
          </a:p>
          <a:p>
            <a:pPr marL="742950" lvl="1" indent="-285750">
              <a:buFont typeface="Wingdings" panose="05000000000000000000" pitchFamily="2" charset="2"/>
              <a:buChar char="§"/>
            </a:pPr>
            <a:r>
              <a:rPr lang="en-CA" sz="2000" dirty="0">
                <a:latin typeface="+mj-lt"/>
              </a:rPr>
              <a:t>Objective standard: is it reasonable to conclude that a reasonable person knew or ought to have known that the conduct was unwelcome or unwanted in the circumstances?</a:t>
            </a:r>
          </a:p>
          <a:p>
            <a:endParaRPr lang="en-CA" sz="2000" dirty="0">
              <a:latin typeface="+mj-lt"/>
            </a:endParaRPr>
          </a:p>
          <a:p>
            <a:pPr marL="285750" indent="-285750">
              <a:buFont typeface="Wingdings" panose="05000000000000000000" pitchFamily="2" charset="2"/>
              <a:buChar char="§"/>
            </a:pPr>
            <a:r>
              <a:rPr lang="en-CA" sz="2000" dirty="0">
                <a:latin typeface="+mj-lt"/>
              </a:rPr>
              <a:t>What might constitute harassment:</a:t>
            </a:r>
          </a:p>
          <a:p>
            <a:pPr marL="285750" indent="-285750">
              <a:buFont typeface="Wingdings" panose="05000000000000000000" pitchFamily="2" charset="2"/>
              <a:buChar char="§"/>
            </a:pPr>
            <a:endParaRPr lang="en-CA" sz="2000" dirty="0">
              <a:latin typeface="+mj-lt"/>
            </a:endParaRPr>
          </a:p>
          <a:p>
            <a:pPr marL="742950" lvl="1" indent="-285750">
              <a:buFont typeface="Wingdings" panose="05000000000000000000" pitchFamily="2" charset="2"/>
              <a:buChar char="§"/>
            </a:pPr>
            <a:r>
              <a:rPr lang="en-CA" sz="2000" dirty="0">
                <a:latin typeface="+mj-lt"/>
              </a:rPr>
              <a:t>Rude, degrading or offensive remarks</a:t>
            </a:r>
          </a:p>
          <a:p>
            <a:pPr marL="742950" lvl="1" indent="-285750">
              <a:buFont typeface="Wingdings" panose="05000000000000000000" pitchFamily="2" charset="2"/>
              <a:buChar char="§"/>
            </a:pPr>
            <a:r>
              <a:rPr lang="en-CA" sz="2000" dirty="0">
                <a:latin typeface="+mj-lt"/>
              </a:rPr>
              <a:t>Intimidating gestures</a:t>
            </a:r>
          </a:p>
          <a:p>
            <a:pPr marL="742950" lvl="1" indent="-285750">
              <a:buFont typeface="Wingdings" panose="05000000000000000000" pitchFamily="2" charset="2"/>
              <a:buChar char="§"/>
            </a:pPr>
            <a:r>
              <a:rPr lang="en-CA" sz="2000" dirty="0">
                <a:latin typeface="+mj-lt"/>
              </a:rPr>
              <a:t>Discrediting a person by spreading rumours or gossip</a:t>
            </a:r>
          </a:p>
          <a:p>
            <a:pPr marL="742950" lvl="1" indent="-285750">
              <a:buFont typeface="Wingdings" panose="05000000000000000000" pitchFamily="2" charset="2"/>
              <a:buChar char="§"/>
            </a:pPr>
            <a:r>
              <a:rPr lang="en-CA" sz="2000" dirty="0">
                <a:latin typeface="+mj-lt"/>
              </a:rPr>
              <a:t>Ridiculing, humiliating or calling into question a person’s integrity</a:t>
            </a:r>
          </a:p>
          <a:p>
            <a:pPr marL="742950" lvl="1" indent="-285750">
              <a:buFont typeface="Wingdings" panose="05000000000000000000" pitchFamily="2" charset="2"/>
              <a:buChar char="§"/>
            </a:pPr>
            <a:r>
              <a:rPr lang="en-CA" sz="2000" dirty="0">
                <a:latin typeface="+mj-lt"/>
              </a:rPr>
              <a:t>Unwanted sexual advances</a:t>
            </a:r>
          </a:p>
          <a:p>
            <a:pPr marL="285750" indent="-285750">
              <a:buFont typeface="Wingdings" panose="05000000000000000000" pitchFamily="2" charset="2"/>
              <a:buChar char="§"/>
            </a:pPr>
            <a:endParaRPr lang="en-CA" sz="2000" dirty="0">
              <a:latin typeface="+mj-lt"/>
            </a:endParaRPr>
          </a:p>
          <a:p>
            <a:pPr marL="285750" indent="-285750">
              <a:buFont typeface="Wingdings" panose="05000000000000000000" pitchFamily="2" charset="2"/>
              <a:buChar char="§"/>
            </a:pPr>
            <a:r>
              <a:rPr lang="en-CA" sz="2000" dirty="0">
                <a:latin typeface="+mj-lt"/>
              </a:rPr>
              <a:t>What might not constitute harassment:</a:t>
            </a:r>
          </a:p>
          <a:p>
            <a:pPr marL="285750" indent="-285750">
              <a:buFont typeface="Wingdings" panose="05000000000000000000" pitchFamily="2" charset="2"/>
              <a:buChar char="§"/>
            </a:pPr>
            <a:endParaRPr lang="en-CA" sz="2000" dirty="0">
              <a:latin typeface="+mj-lt"/>
            </a:endParaRPr>
          </a:p>
          <a:p>
            <a:pPr marL="742950" lvl="1" indent="-285750">
              <a:buFont typeface="Wingdings" panose="05000000000000000000" pitchFamily="2" charset="2"/>
              <a:buChar char="§"/>
            </a:pPr>
            <a:r>
              <a:rPr lang="en-CA" sz="2000" dirty="0">
                <a:latin typeface="+mj-lt"/>
              </a:rPr>
              <a:t>Passionate debate in the Chamber</a:t>
            </a:r>
          </a:p>
          <a:p>
            <a:pPr marL="742950" lvl="1" indent="-285750">
              <a:buFont typeface="Wingdings" panose="05000000000000000000" pitchFamily="2" charset="2"/>
              <a:buChar char="§"/>
            </a:pPr>
            <a:r>
              <a:rPr lang="en-CA" sz="2000" dirty="0">
                <a:latin typeface="+mj-lt"/>
              </a:rPr>
              <a:t>“unkind” or “insensitive” comments or actions that do not rise to the level of harassment</a:t>
            </a:r>
          </a:p>
          <a:p>
            <a:pPr marL="285750" indent="-285750">
              <a:buFont typeface="Wingdings" panose="05000000000000000000" pitchFamily="2" charset="2"/>
              <a:buChar char="§"/>
            </a:pPr>
            <a:endParaRPr lang="en-CA" sz="2000" dirty="0">
              <a:latin typeface="+mj-lt"/>
            </a:endParaRPr>
          </a:p>
        </p:txBody>
      </p:sp>
    </p:spTree>
    <p:extLst>
      <p:ext uri="{BB962C8B-B14F-4D97-AF65-F5344CB8AC3E}">
        <p14:creationId xmlns:p14="http://schemas.microsoft.com/office/powerpoint/2010/main" val="32266459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1FAA-7E6E-974F-6A49-663C0C8D7261}"/>
              </a:ext>
            </a:extLst>
          </p:cNvPr>
          <p:cNvSpPr>
            <a:spLocks noGrp="1"/>
          </p:cNvSpPr>
          <p:nvPr>
            <p:ph type="title"/>
          </p:nvPr>
        </p:nvSpPr>
        <p:spPr/>
        <p:txBody>
          <a:bodyPr/>
          <a:lstStyle/>
          <a:p>
            <a:r>
              <a:rPr lang="en-CA" dirty="0"/>
              <a:t>Examples</a:t>
            </a:r>
          </a:p>
        </p:txBody>
      </p:sp>
      <p:sp>
        <p:nvSpPr>
          <p:cNvPr id="3" name="Slide Number Placeholder 2">
            <a:extLst>
              <a:ext uri="{FF2B5EF4-FFF2-40B4-BE49-F238E27FC236}">
                <a16:creationId xmlns:a16="http://schemas.microsoft.com/office/drawing/2014/main" id="{AF18D976-946D-D424-1F9C-9E6578805901}"/>
              </a:ext>
            </a:extLst>
          </p:cNvPr>
          <p:cNvSpPr>
            <a:spLocks noGrp="1"/>
          </p:cNvSpPr>
          <p:nvPr>
            <p:ph type="sldNum" sz="quarter" idx="12"/>
          </p:nvPr>
        </p:nvSpPr>
        <p:spPr/>
        <p:txBody>
          <a:bodyPr/>
          <a:lstStyle/>
          <a:p>
            <a:fld id="{03DC2DEF-D2FE-4B45-ABA4-9F153FD1C98A}" type="slidenum">
              <a:rPr lang="en-US" smtClean="0"/>
              <a:t>42</a:t>
            </a:fld>
            <a:endParaRPr lang="en-US" dirty="0"/>
          </a:p>
        </p:txBody>
      </p:sp>
      <p:sp>
        <p:nvSpPr>
          <p:cNvPr id="5" name="TextBox 4">
            <a:extLst>
              <a:ext uri="{FF2B5EF4-FFF2-40B4-BE49-F238E27FC236}">
                <a16:creationId xmlns:a16="http://schemas.microsoft.com/office/drawing/2014/main" id="{0452F9AF-27D8-1A6B-9466-FC152BBCD4B0}"/>
              </a:ext>
            </a:extLst>
          </p:cNvPr>
          <p:cNvSpPr txBox="1"/>
          <p:nvPr/>
        </p:nvSpPr>
        <p:spPr>
          <a:xfrm>
            <a:off x="1468877" y="1013836"/>
            <a:ext cx="10238214" cy="5078313"/>
          </a:xfrm>
          <a:prstGeom prst="rect">
            <a:avLst/>
          </a:prstGeom>
          <a:noFill/>
        </p:spPr>
        <p:txBody>
          <a:bodyPr wrap="square" rtlCol="0">
            <a:spAutoFit/>
          </a:bodyPr>
          <a:lstStyle/>
          <a:p>
            <a:pPr marL="342900" indent="-342900" algn="just">
              <a:buFont typeface="Wingdings" panose="05000000000000000000" pitchFamily="2" charset="2"/>
              <a:buChar char="§"/>
            </a:pPr>
            <a:r>
              <a:rPr lang="en-US" dirty="0"/>
              <a:t>Sarnia, Ontario, Councillors Burrell and Dennis, July 20, 2022</a:t>
            </a:r>
          </a:p>
          <a:p>
            <a:pPr marL="800100" lvl="1" indent="-342900" algn="just">
              <a:buFont typeface="Wingdings" panose="05000000000000000000" pitchFamily="2" charset="2"/>
              <a:buChar char="§"/>
            </a:pPr>
            <a:r>
              <a:rPr lang="en-US" dirty="0"/>
              <a:t>Members’ behaviour towards a trainer during a diversity/equity training seminar was “hostile to the point of her feeling unsafe”, caused her “significant harm”.</a:t>
            </a:r>
          </a:p>
          <a:p>
            <a:pPr marL="342900" indent="-342900" algn="just">
              <a:buFont typeface="Wingdings" panose="05000000000000000000" pitchFamily="2" charset="2"/>
              <a:buChar char="§"/>
            </a:pPr>
            <a:endParaRPr lang="en-US" dirty="0"/>
          </a:p>
          <a:p>
            <a:pPr marL="342900" indent="-342900" algn="just">
              <a:buFont typeface="Wingdings" panose="05000000000000000000" pitchFamily="2" charset="2"/>
              <a:buChar char="§"/>
            </a:pPr>
            <a:r>
              <a:rPr lang="en-US" dirty="0"/>
              <a:t>Edmonton, Alberta, Councillor Janz, July 4, 2022</a:t>
            </a:r>
          </a:p>
          <a:p>
            <a:pPr marL="800100" lvl="1" indent="-342900" algn="just">
              <a:buFont typeface="Wingdings" panose="05000000000000000000" pitchFamily="2" charset="2"/>
              <a:buChar char="§"/>
            </a:pPr>
            <a:r>
              <a:rPr lang="en-US" dirty="0"/>
              <a:t>Member “retweeted” a post that contained a comment referring to police officers as “pigs”</a:t>
            </a:r>
          </a:p>
          <a:p>
            <a:pPr marL="800100" lvl="1" indent="-342900" algn="just">
              <a:buFont typeface="Wingdings" panose="05000000000000000000" pitchFamily="2" charset="2"/>
              <a:buChar char="§"/>
            </a:pPr>
            <a:r>
              <a:rPr lang="en-US" dirty="0"/>
              <a:t>“</a:t>
            </a:r>
            <a:r>
              <a:rPr lang="en-US" dirty="0" err="1"/>
              <a:t>ReTweeting</a:t>
            </a:r>
            <a:r>
              <a:rPr lang="en-US" dirty="0"/>
              <a:t> has the same effect as a republication of the original Tweet. It is reasonable to conclude that when someone </a:t>
            </a:r>
            <a:r>
              <a:rPr lang="en-US" dirty="0" err="1"/>
              <a:t>reTweets</a:t>
            </a:r>
            <a:r>
              <a:rPr lang="en-US" dirty="0"/>
              <a:t> without commentary, they are implicitly expressing their agreement with the content of the Tweet. The </a:t>
            </a:r>
            <a:r>
              <a:rPr lang="en-US" dirty="0" err="1"/>
              <a:t>reTweet</a:t>
            </a:r>
            <a:r>
              <a:rPr lang="en-US" dirty="0"/>
              <a:t> also results in broader dissemination of the content of the Tweet.”</a:t>
            </a:r>
          </a:p>
          <a:p>
            <a:pPr marL="800100" lvl="1" indent="-342900" algn="just">
              <a:buFont typeface="Wingdings" panose="05000000000000000000" pitchFamily="2" charset="2"/>
              <a:buChar char="§"/>
            </a:pPr>
            <a:endParaRPr lang="en-US" dirty="0"/>
          </a:p>
          <a:p>
            <a:pPr marL="342900" indent="-342900" algn="just">
              <a:buFont typeface="Wingdings" panose="05000000000000000000" pitchFamily="2" charset="2"/>
              <a:buChar char="§"/>
            </a:pPr>
            <a:r>
              <a:rPr lang="en-US" dirty="0"/>
              <a:t>Amaranth, Ontario, Mayor Currie, April 26, 2022</a:t>
            </a:r>
          </a:p>
          <a:p>
            <a:pPr marL="800100" lvl="1" indent="-342900" algn="just">
              <a:buFont typeface="Wingdings" panose="05000000000000000000" pitchFamily="2" charset="2"/>
              <a:buChar char="§"/>
            </a:pPr>
            <a:r>
              <a:rPr lang="en-US" dirty="0"/>
              <a:t>Mayor regularly raises his voice, talks over others, yells during meetings, engages in name-calling</a:t>
            </a:r>
          </a:p>
          <a:p>
            <a:pPr marL="800100" lvl="1" indent="-342900" algn="just">
              <a:buFont typeface="Wingdings" panose="05000000000000000000" pitchFamily="2" charset="2"/>
              <a:buChar char="§"/>
            </a:pPr>
            <a:r>
              <a:rPr lang="en-US" dirty="0"/>
              <a:t>“Storming out of a meeting in a fit of anger” is “disrespectful, lacks decorum and does not reflect the conduct expected of members of municipal councils”</a:t>
            </a:r>
          </a:p>
          <a:p>
            <a:pPr marL="800100" lvl="1" indent="-342900" algn="just">
              <a:buFont typeface="Wingdings" panose="05000000000000000000" pitchFamily="2" charset="2"/>
              <a:buChar char="§"/>
            </a:pPr>
            <a:endParaRPr lang="en-US" dirty="0"/>
          </a:p>
          <a:p>
            <a:pPr marL="342900" indent="-342900" algn="just">
              <a:buFont typeface="Wingdings" panose="05000000000000000000" pitchFamily="2" charset="2"/>
              <a:buChar char="§"/>
            </a:pPr>
            <a:r>
              <a:rPr lang="en-US" dirty="0"/>
              <a:t>Calgary, Alberta, Councillor Woolley, April 9, 2021 </a:t>
            </a:r>
          </a:p>
          <a:p>
            <a:pPr marL="800100" lvl="1" indent="-342900" algn="just">
              <a:buFont typeface="Wingdings" panose="05000000000000000000" pitchFamily="2" charset="2"/>
              <a:buChar char="§"/>
            </a:pPr>
            <a:r>
              <a:rPr lang="en-US" dirty="0"/>
              <a:t>Member called fellow Member an “ignorant moron” in a tweet.</a:t>
            </a:r>
          </a:p>
        </p:txBody>
      </p:sp>
    </p:spTree>
    <p:extLst>
      <p:ext uri="{BB962C8B-B14F-4D97-AF65-F5344CB8AC3E}">
        <p14:creationId xmlns:p14="http://schemas.microsoft.com/office/powerpoint/2010/main" val="25166374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A1EDA-CFAA-B36C-F757-B19D722A0F25}"/>
              </a:ext>
            </a:extLst>
          </p:cNvPr>
          <p:cNvSpPr>
            <a:spLocks noGrp="1"/>
          </p:cNvSpPr>
          <p:nvPr>
            <p:ph type="title"/>
          </p:nvPr>
        </p:nvSpPr>
        <p:spPr/>
        <p:txBody>
          <a:bodyPr/>
          <a:lstStyle/>
          <a:p>
            <a:r>
              <a:rPr lang="en-CA" dirty="0"/>
              <a:t>What to Expect in the Event of a Complaint</a:t>
            </a:r>
          </a:p>
        </p:txBody>
      </p:sp>
      <p:sp>
        <p:nvSpPr>
          <p:cNvPr id="3" name="Slide Number Placeholder 2">
            <a:extLst>
              <a:ext uri="{FF2B5EF4-FFF2-40B4-BE49-F238E27FC236}">
                <a16:creationId xmlns:a16="http://schemas.microsoft.com/office/drawing/2014/main" id="{EE6C2C01-66DC-3CCB-4BC9-ED5C642C3B44}"/>
              </a:ext>
            </a:extLst>
          </p:cNvPr>
          <p:cNvSpPr>
            <a:spLocks noGrp="1"/>
          </p:cNvSpPr>
          <p:nvPr>
            <p:ph type="sldNum" sz="quarter" idx="12"/>
          </p:nvPr>
        </p:nvSpPr>
        <p:spPr/>
        <p:txBody>
          <a:bodyPr/>
          <a:lstStyle/>
          <a:p>
            <a:fld id="{03DC2DEF-D2FE-4B45-ABA4-9F153FD1C98A}" type="slidenum">
              <a:rPr lang="en-US" smtClean="0"/>
              <a:t>43</a:t>
            </a:fld>
            <a:endParaRPr lang="en-US" dirty="0"/>
          </a:p>
        </p:txBody>
      </p:sp>
      <p:graphicFrame>
        <p:nvGraphicFramePr>
          <p:cNvPr id="8" name="Diagram 7">
            <a:extLst>
              <a:ext uri="{FF2B5EF4-FFF2-40B4-BE49-F238E27FC236}">
                <a16:creationId xmlns:a16="http://schemas.microsoft.com/office/drawing/2014/main" id="{50EF72DE-EBB1-0443-3F42-F508250B5DEF}"/>
              </a:ext>
            </a:extLst>
          </p:cNvPr>
          <p:cNvGraphicFramePr/>
          <p:nvPr/>
        </p:nvGraphicFramePr>
        <p:xfrm>
          <a:off x="371475" y="858211"/>
          <a:ext cx="1144905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23491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Complaint Procedures – Appendix B</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44</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420238" y="1014573"/>
            <a:ext cx="9587676" cy="5170646"/>
          </a:xfrm>
          <a:prstGeom prst="rect">
            <a:avLst/>
          </a:prstGeom>
          <a:noFill/>
        </p:spPr>
        <p:txBody>
          <a:bodyPr wrap="square" rtlCol="0">
            <a:spAutoFit/>
          </a:bodyPr>
          <a:lstStyle/>
          <a:p>
            <a:pPr algn="just"/>
            <a:endParaRPr lang="en-US" sz="2200" dirty="0"/>
          </a:p>
          <a:p>
            <a:pPr marL="285750" indent="-285750" algn="just">
              <a:buFont typeface="Wingdings" panose="05000000000000000000" pitchFamily="2" charset="2"/>
              <a:buChar char="§"/>
            </a:pPr>
            <a:r>
              <a:rPr lang="en-US" sz="2200" b="1" dirty="0"/>
              <a:t>Part A- Informal Complaints</a:t>
            </a:r>
            <a:r>
              <a:rPr lang="en-US" sz="2200" dirty="0"/>
              <a:t>:</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integrity Commissioner may assist in informal discussion to settle or resolve the matter</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encouraged as first means of remedying behaviour</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integrity Commissioner may act as mediator</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participation in informal process does not preclude undertaking a formal investigation of the same matter</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not a prerequisite to pursuing formal complaint</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12866390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Complaint Procedures – Appendix B</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45</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478603" y="1031689"/>
            <a:ext cx="9630383" cy="5940088"/>
          </a:xfrm>
          <a:prstGeom prst="rect">
            <a:avLst/>
          </a:prstGeom>
          <a:noFill/>
        </p:spPr>
        <p:txBody>
          <a:bodyPr wrap="square" rtlCol="0">
            <a:spAutoFit/>
          </a:bodyPr>
          <a:lstStyle/>
          <a:p>
            <a:pPr marL="285750" indent="-285750" algn="just">
              <a:buFont typeface="Wingdings" panose="05000000000000000000" pitchFamily="2" charset="2"/>
              <a:buChar char="§"/>
            </a:pPr>
            <a:r>
              <a:rPr lang="en-US" sz="2000" b="1" dirty="0">
                <a:solidFill>
                  <a:schemeClr val="tx1">
                    <a:lumMod val="50000"/>
                  </a:schemeClr>
                </a:solidFill>
              </a:rPr>
              <a:t>Part B- Formal Complaints:</a:t>
            </a: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“any individual” may file formal complaint</a:t>
            </a:r>
          </a:p>
          <a:p>
            <a:pPr marL="742950" lvl="1" indent="-285750" algn="just">
              <a:buFont typeface="Wingdings" panose="05000000000000000000" pitchFamily="2" charset="2"/>
              <a:buChar char="§"/>
            </a:pP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Details of complaint disclosed to respondent member, except name of complainant only disclosed where fairness requires it</a:t>
            </a:r>
          </a:p>
          <a:p>
            <a:pPr marL="742950" lvl="1" indent="-285750" algn="just">
              <a:buFont typeface="Wingdings" panose="05000000000000000000" pitchFamily="2" charset="2"/>
              <a:buChar char="§"/>
            </a:pP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Council may direct investigation by resolution</a:t>
            </a:r>
          </a:p>
          <a:p>
            <a:pPr marL="742950" lvl="1" indent="-285750" algn="just">
              <a:buFont typeface="Wingdings" panose="05000000000000000000" pitchFamily="2" charset="2"/>
              <a:buChar char="§"/>
            </a:pP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Must generally be made within 60 days after date of conduct, or 60 days after date complainant became aware of conduct</a:t>
            </a:r>
          </a:p>
          <a:p>
            <a:pPr marL="742950" lvl="1" indent="-285750" algn="just">
              <a:buFont typeface="Wingdings" panose="05000000000000000000" pitchFamily="2" charset="2"/>
              <a:buChar char="§"/>
            </a:pP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May accept complaint filed after expiry of time limit if:</a:t>
            </a:r>
          </a:p>
          <a:p>
            <a:pPr marL="742950" lvl="1" indent="-285750" algn="just">
              <a:buFont typeface="Wingdings" panose="05000000000000000000" pitchFamily="2" charset="2"/>
              <a:buChar char="§"/>
            </a:pPr>
            <a:endParaRPr lang="en-US" sz="2000" dirty="0">
              <a:solidFill>
                <a:schemeClr val="tx1">
                  <a:lumMod val="50000"/>
                </a:schemeClr>
              </a:solidFill>
            </a:endParaRPr>
          </a:p>
          <a:p>
            <a:pPr marL="1200150" lvl="2" indent="-285750" algn="just">
              <a:buFont typeface="Wingdings" panose="05000000000000000000" pitchFamily="2" charset="2"/>
              <a:buChar char="§"/>
            </a:pPr>
            <a:r>
              <a:rPr lang="en-US" sz="2000" dirty="0">
                <a:solidFill>
                  <a:schemeClr val="tx1">
                    <a:lumMod val="50000"/>
                  </a:schemeClr>
                </a:solidFill>
              </a:rPr>
              <a:t>delay incurred in good faith;</a:t>
            </a:r>
          </a:p>
          <a:p>
            <a:pPr marL="1200150" lvl="2" indent="-285750" algn="just">
              <a:buFont typeface="Wingdings" panose="05000000000000000000" pitchFamily="2" charset="2"/>
              <a:buChar char="§"/>
            </a:pPr>
            <a:endParaRPr lang="en-US" sz="2000" dirty="0">
              <a:solidFill>
                <a:schemeClr val="tx1">
                  <a:lumMod val="50000"/>
                </a:schemeClr>
              </a:solidFill>
            </a:endParaRPr>
          </a:p>
          <a:p>
            <a:pPr marL="1200150" lvl="2" indent="-285750" algn="just">
              <a:buFont typeface="Wingdings" panose="05000000000000000000" pitchFamily="2" charset="2"/>
              <a:buChar char="§"/>
            </a:pPr>
            <a:r>
              <a:rPr lang="en-US" sz="2000" dirty="0">
                <a:solidFill>
                  <a:schemeClr val="tx1">
                    <a:lumMod val="50000"/>
                  </a:schemeClr>
                </a:solidFill>
              </a:rPr>
              <a:t>it is in the public interest to conduct an investigation; </a:t>
            </a:r>
            <a:r>
              <a:rPr lang="en-US" sz="2000" b="1" dirty="0">
                <a:solidFill>
                  <a:schemeClr val="tx1">
                    <a:lumMod val="50000"/>
                  </a:schemeClr>
                </a:solidFill>
              </a:rPr>
              <a:t>and</a:t>
            </a:r>
          </a:p>
          <a:p>
            <a:pPr marL="1200150" lvl="2" indent="-285750" algn="just">
              <a:buFont typeface="Wingdings" panose="05000000000000000000" pitchFamily="2" charset="2"/>
              <a:buChar char="§"/>
            </a:pPr>
            <a:endParaRPr lang="en-US" sz="2000" dirty="0">
              <a:solidFill>
                <a:schemeClr val="tx1">
                  <a:lumMod val="50000"/>
                </a:schemeClr>
              </a:solidFill>
            </a:endParaRPr>
          </a:p>
          <a:p>
            <a:pPr marL="1200150" lvl="2" indent="-285750" algn="just">
              <a:buFont typeface="Wingdings" panose="05000000000000000000" pitchFamily="2" charset="2"/>
              <a:buChar char="§"/>
            </a:pPr>
            <a:r>
              <a:rPr lang="en-US" sz="2000" dirty="0">
                <a:solidFill>
                  <a:schemeClr val="tx1">
                    <a:lumMod val="50000"/>
                  </a:schemeClr>
                </a:solidFill>
              </a:rPr>
              <a:t>no substantial prejudice will result to any person because of the delay</a:t>
            </a:r>
          </a:p>
          <a:p>
            <a:pPr marL="285750" indent="-285750" algn="just">
              <a:buFont typeface="Wingdings" panose="05000000000000000000" pitchFamily="2" charset="2"/>
              <a:buChar char="§"/>
            </a:pPr>
            <a:endParaRPr lang="en-CA" sz="2000" dirty="0">
              <a:solidFill>
                <a:schemeClr val="tx1">
                  <a:lumMod val="50000"/>
                </a:schemeClr>
              </a:solidFill>
            </a:endParaRPr>
          </a:p>
        </p:txBody>
      </p:sp>
    </p:spTree>
    <p:extLst>
      <p:ext uri="{BB962C8B-B14F-4D97-AF65-F5344CB8AC3E}">
        <p14:creationId xmlns:p14="http://schemas.microsoft.com/office/powerpoint/2010/main" val="1329107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Complaint Procedures – Appendix B</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46</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354730" y="960775"/>
            <a:ext cx="9928639" cy="5293757"/>
          </a:xfrm>
          <a:prstGeom prst="rect">
            <a:avLst/>
          </a:prstGeom>
          <a:noFill/>
        </p:spPr>
        <p:txBody>
          <a:bodyPr wrap="square" rtlCol="0">
            <a:spAutoFit/>
          </a:bodyPr>
          <a:lstStyle/>
          <a:p>
            <a:pPr marL="342900" lvl="1" indent="-342900" algn="just">
              <a:buFont typeface="Wingdings" panose="05000000000000000000" pitchFamily="2" charset="2"/>
              <a:buChar char="§"/>
            </a:pPr>
            <a:r>
              <a:rPr lang="en-CA" sz="1600" b="1" dirty="0"/>
              <a:t>Part B- Formal Complaints Continued</a:t>
            </a:r>
          </a:p>
          <a:p>
            <a:pPr marL="342900" lvl="2" indent="-342900" algn="just">
              <a:buFont typeface="Wingdings" panose="05000000000000000000" pitchFamily="2" charset="2"/>
              <a:buChar char="§"/>
            </a:pPr>
            <a:endParaRPr lang="en-CA" sz="1600" dirty="0"/>
          </a:p>
          <a:p>
            <a:pPr marL="342900" lvl="2" indent="-342900" algn="just">
              <a:buFont typeface="Wingdings" panose="05000000000000000000" pitchFamily="2" charset="2"/>
              <a:buChar char="§"/>
            </a:pPr>
            <a:r>
              <a:rPr lang="en-CA" sz="1600" dirty="0"/>
              <a:t>S. 7 - May refuse to investigate where:</a:t>
            </a:r>
          </a:p>
          <a:p>
            <a:pPr marL="342900" lvl="3" indent="-342900" algn="just">
              <a:buFont typeface="Wingdings" panose="05000000000000000000" pitchFamily="2" charset="2"/>
              <a:buChar char="§"/>
            </a:pPr>
            <a:endParaRPr lang="en-CA" sz="1600" dirty="0"/>
          </a:p>
          <a:p>
            <a:pPr marL="800100" lvl="4" indent="-342900" algn="just">
              <a:buFont typeface="Wingdings" panose="05000000000000000000" pitchFamily="2" charset="2"/>
              <a:buChar char="§"/>
            </a:pPr>
            <a:r>
              <a:rPr lang="en-CA" sz="1600" dirty="0"/>
              <a:t>outside jurisdiction;</a:t>
            </a:r>
          </a:p>
          <a:p>
            <a:pPr marL="800100" lvl="4" indent="-342900" algn="just">
              <a:buFont typeface="Wingdings" panose="05000000000000000000" pitchFamily="2" charset="2"/>
              <a:buChar char="§"/>
            </a:pPr>
            <a:endParaRPr lang="en-CA" sz="1600" dirty="0"/>
          </a:p>
          <a:p>
            <a:pPr marL="800100" lvl="4" indent="-342900" algn="just">
              <a:buFont typeface="Wingdings" panose="05000000000000000000" pitchFamily="2" charset="2"/>
              <a:buChar char="§"/>
            </a:pPr>
            <a:r>
              <a:rPr lang="en-CA" sz="1600" dirty="0"/>
              <a:t>complaint is frivolous, vexatious, not made in good faith;</a:t>
            </a:r>
          </a:p>
          <a:p>
            <a:pPr marL="800100" lvl="4" indent="-342900" algn="just">
              <a:buFont typeface="Wingdings" panose="05000000000000000000" pitchFamily="2" charset="2"/>
              <a:buChar char="§"/>
            </a:pPr>
            <a:endParaRPr lang="en-CA" sz="1600" dirty="0"/>
          </a:p>
          <a:p>
            <a:pPr marL="800100" lvl="4" indent="-342900" algn="just">
              <a:buFont typeface="Wingdings" panose="05000000000000000000" pitchFamily="2" charset="2"/>
              <a:buChar char="§"/>
            </a:pPr>
            <a:r>
              <a:rPr lang="en-CA" sz="1600" dirty="0"/>
              <a:t>no/insufficient grounds, or unlikely compliant will succeed; or</a:t>
            </a:r>
          </a:p>
          <a:p>
            <a:pPr marL="800100" lvl="4" indent="-342900" algn="just">
              <a:buFont typeface="Wingdings" panose="05000000000000000000" pitchFamily="2" charset="2"/>
              <a:buChar char="§"/>
            </a:pPr>
            <a:endParaRPr lang="en-CA" sz="1600" dirty="0"/>
          </a:p>
          <a:p>
            <a:pPr marL="800100" lvl="4" indent="-342900" algn="just">
              <a:buFont typeface="Wingdings" panose="05000000000000000000" pitchFamily="2" charset="2"/>
              <a:buChar char="§"/>
            </a:pPr>
            <a:r>
              <a:rPr lang="en-CA" sz="1600" dirty="0"/>
              <a:t>investigation will serve no useful purpose</a:t>
            </a:r>
          </a:p>
          <a:p>
            <a:pPr marL="342900" lvl="3" indent="-342900" algn="just">
              <a:buFont typeface="Wingdings" panose="05000000000000000000" pitchFamily="2" charset="2"/>
              <a:buChar char="§"/>
            </a:pPr>
            <a:endParaRPr lang="en-US" sz="1600" dirty="0"/>
          </a:p>
          <a:p>
            <a:pPr marL="342900" lvl="3" indent="-342900" algn="just">
              <a:buFont typeface="Wingdings" panose="05000000000000000000" pitchFamily="2" charset="2"/>
              <a:buChar char="§"/>
            </a:pPr>
            <a:r>
              <a:rPr lang="en-US" sz="1600" dirty="0"/>
              <a:t>S. 11 - Where the Integrity Commissioner has declined to conduct an investigation, will provide the Respondent with both an anonymized copy of the complaint and the Integrity Commissioner's response to the Complainant.</a:t>
            </a:r>
            <a:endParaRPr lang="en-CA" sz="1600" dirty="0"/>
          </a:p>
          <a:p>
            <a:pPr marL="342900" lvl="2" indent="-342900" algn="just">
              <a:buFont typeface="Wingdings" panose="05000000000000000000" pitchFamily="2" charset="2"/>
              <a:buChar char="§"/>
            </a:pPr>
            <a:endParaRPr lang="en-CA" sz="1600" dirty="0"/>
          </a:p>
          <a:p>
            <a:pPr marL="342900" lvl="2" indent="-342900" algn="just">
              <a:buFont typeface="Wingdings" panose="05000000000000000000" pitchFamily="2" charset="2"/>
              <a:buChar char="§"/>
            </a:pPr>
            <a:r>
              <a:rPr lang="en-CA" sz="1600" dirty="0"/>
              <a:t>Investigation:</a:t>
            </a:r>
          </a:p>
          <a:p>
            <a:pPr marL="342900" lvl="3" indent="-342900" algn="just">
              <a:buFont typeface="Wingdings" panose="05000000000000000000" pitchFamily="2" charset="2"/>
              <a:buChar char="§"/>
            </a:pPr>
            <a:endParaRPr lang="en-CA" sz="1600" dirty="0"/>
          </a:p>
          <a:p>
            <a:pPr marL="800100" lvl="4" indent="-342900" algn="just">
              <a:buFont typeface="Wingdings" panose="05000000000000000000" pitchFamily="2" charset="2"/>
              <a:buChar char="§"/>
            </a:pPr>
            <a:r>
              <a:rPr lang="en-CA" sz="1600" dirty="0"/>
              <a:t>both parties provided with details of complaint, submissions, other relevant supporting material</a:t>
            </a:r>
          </a:p>
          <a:p>
            <a:pPr marL="800100" lvl="4" indent="-342900" algn="just">
              <a:buFont typeface="Wingdings" panose="05000000000000000000" pitchFamily="2" charset="2"/>
              <a:buChar char="§"/>
            </a:pPr>
            <a:endParaRPr lang="en-CA" sz="1600" dirty="0"/>
          </a:p>
          <a:p>
            <a:pPr marL="800100" lvl="4" indent="-342900" algn="just">
              <a:buFont typeface="Wingdings" panose="05000000000000000000" pitchFamily="2" charset="2"/>
              <a:buChar char="§"/>
            </a:pPr>
            <a:r>
              <a:rPr lang="en-CA" sz="1600" dirty="0"/>
              <a:t>may seek information from witnesses</a:t>
            </a:r>
          </a:p>
          <a:p>
            <a:pPr marL="285750" indent="-285750">
              <a:buFont typeface="Wingdings" panose="05000000000000000000" pitchFamily="2" charset="2"/>
              <a:buChar char="§"/>
            </a:pPr>
            <a:endParaRPr lang="en-CA" dirty="0"/>
          </a:p>
        </p:txBody>
      </p:sp>
    </p:spTree>
    <p:extLst>
      <p:ext uri="{BB962C8B-B14F-4D97-AF65-F5344CB8AC3E}">
        <p14:creationId xmlns:p14="http://schemas.microsoft.com/office/powerpoint/2010/main" val="3670629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Complaint Procedures – Appendix B</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47</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313166" y="988490"/>
            <a:ext cx="9928639" cy="5847755"/>
          </a:xfrm>
          <a:prstGeom prst="rect">
            <a:avLst/>
          </a:prstGeom>
          <a:noFill/>
        </p:spPr>
        <p:txBody>
          <a:bodyPr wrap="square" rtlCol="0">
            <a:spAutoFit/>
          </a:bodyPr>
          <a:lstStyle/>
          <a:p>
            <a:pPr marL="342900" indent="-342900" algn="just">
              <a:buFont typeface="Wingdings" panose="05000000000000000000" pitchFamily="2" charset="2"/>
              <a:buChar char="§"/>
            </a:pPr>
            <a:r>
              <a:rPr lang="en-US" sz="2200" b="1" dirty="0"/>
              <a:t>Part B- Formal Complaints Continued</a:t>
            </a:r>
          </a:p>
          <a:p>
            <a:pPr marL="342900" indent="-342900" algn="just">
              <a:buFont typeface="Wingdings" panose="05000000000000000000" pitchFamily="2" charset="2"/>
              <a:buChar char="§"/>
            </a:pPr>
            <a:endParaRPr lang="en-US" sz="2200" dirty="0"/>
          </a:p>
          <a:p>
            <a:pPr marL="342900" indent="-342900" algn="just">
              <a:buFont typeface="Wingdings" panose="05000000000000000000" pitchFamily="2" charset="2"/>
              <a:buChar char="§"/>
            </a:pPr>
            <a:r>
              <a:rPr lang="en-US" sz="2200" dirty="0"/>
              <a:t>Reporting:</a:t>
            </a:r>
          </a:p>
          <a:p>
            <a:pPr marL="342900" indent="-342900" algn="just">
              <a:buFont typeface="Wingdings" panose="05000000000000000000" pitchFamily="2" charset="2"/>
              <a:buChar char="§"/>
            </a:pPr>
            <a:endParaRPr lang="en-US" sz="2200" dirty="0"/>
          </a:p>
          <a:p>
            <a:pPr marL="800100" lvl="1" indent="-342900" algn="just">
              <a:buFont typeface="Wingdings" panose="05000000000000000000" pitchFamily="2" charset="2"/>
              <a:buChar char="§"/>
            </a:pPr>
            <a:r>
              <a:rPr lang="en-US" sz="2200" b="1" dirty="0"/>
              <a:t>if no contravention found </a:t>
            </a:r>
            <a:r>
              <a:rPr lang="en-US" sz="2200" dirty="0"/>
              <a:t>- no public reporting - report is only provided to the complainant and respondent member; it may be discussed on an anonymous basis in the Annual Report for education purposes</a:t>
            </a:r>
          </a:p>
          <a:p>
            <a:pPr lvl="1" algn="just"/>
            <a:endParaRPr lang="en-US" sz="2200" dirty="0"/>
          </a:p>
          <a:p>
            <a:pPr marL="800100" lvl="1" indent="-342900" algn="just">
              <a:buFont typeface="Wingdings" panose="05000000000000000000" pitchFamily="2" charset="2"/>
              <a:buChar char="§"/>
            </a:pPr>
            <a:r>
              <a:rPr lang="en-US" sz="2200" b="1" dirty="0"/>
              <a:t>if contravention found</a:t>
            </a:r>
            <a:r>
              <a:rPr lang="en-US" sz="2200" dirty="0"/>
              <a:t>, Integrity Commissioner shall report publicly to Council including findings, opinion as to how member contravened code, any recommended sanctions or corrective action</a:t>
            </a:r>
          </a:p>
          <a:p>
            <a:pPr marL="800100" lvl="1" indent="-342900" algn="just">
              <a:buFont typeface="Wingdings" panose="05000000000000000000" pitchFamily="2" charset="2"/>
              <a:buChar char="§"/>
            </a:pPr>
            <a:endParaRPr lang="en-US" sz="2200" dirty="0"/>
          </a:p>
          <a:p>
            <a:pPr marL="800100" lvl="1" indent="-342900" algn="just">
              <a:buFont typeface="Wingdings" panose="05000000000000000000" pitchFamily="2" charset="2"/>
              <a:buChar char="§"/>
            </a:pPr>
            <a:r>
              <a:rPr lang="en-US" sz="2200" dirty="0"/>
              <a:t>council shall consider and act on report forthwith.</a:t>
            </a:r>
          </a:p>
          <a:p>
            <a:pPr lvl="1" algn="just"/>
            <a:endParaRPr lang="en-US" sz="2200" dirty="0"/>
          </a:p>
          <a:p>
            <a:pPr marL="800100" lvl="1" indent="-342900" algn="just">
              <a:buFont typeface="Wingdings" panose="05000000000000000000" pitchFamily="2" charset="2"/>
              <a:buChar char="§"/>
            </a:pPr>
            <a:r>
              <a:rPr lang="en-US" sz="2200" dirty="0"/>
              <a:t>if contravention is found, identity of respondent member shall not be treated as confidential.</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4447865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Sanctions</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48</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493538"/>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Available sanctions for violations of the Code:</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Reprimand;</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Public apology;</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Return gift or benefit/reimburse donor for the value;</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Remove member from a committee; and</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Request Mayor to remove the member from their position as Chair of a committee</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15429239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18DE0-510E-4A21-AE93-5CA251010408}"/>
              </a:ext>
            </a:extLst>
          </p:cNvPr>
          <p:cNvSpPr>
            <a:spLocks noGrp="1"/>
          </p:cNvSpPr>
          <p:nvPr>
            <p:ph type="title"/>
          </p:nvPr>
        </p:nvSpPr>
        <p:spPr/>
        <p:txBody>
          <a:bodyPr/>
          <a:lstStyle/>
          <a:p>
            <a:r>
              <a:rPr lang="en-CA" dirty="0"/>
              <a:t>Questions?</a:t>
            </a:r>
          </a:p>
        </p:txBody>
      </p:sp>
      <p:sp>
        <p:nvSpPr>
          <p:cNvPr id="3" name="Slide Number Placeholder 2">
            <a:extLst>
              <a:ext uri="{FF2B5EF4-FFF2-40B4-BE49-F238E27FC236}">
                <a16:creationId xmlns:a16="http://schemas.microsoft.com/office/drawing/2014/main" id="{DF5FF8B3-373B-4597-A0C5-D64C28687204}"/>
              </a:ext>
            </a:extLst>
          </p:cNvPr>
          <p:cNvSpPr>
            <a:spLocks noGrp="1"/>
          </p:cNvSpPr>
          <p:nvPr>
            <p:ph type="sldNum" sz="quarter" idx="12"/>
          </p:nvPr>
        </p:nvSpPr>
        <p:spPr/>
        <p:txBody>
          <a:bodyPr/>
          <a:lstStyle/>
          <a:p>
            <a:fld id="{03DC2DEF-D2FE-4B45-ABA4-9F153FD1C98A}" type="slidenum">
              <a:rPr lang="en-US" smtClean="0"/>
              <a:t>49</a:t>
            </a:fld>
            <a:endParaRPr lang="en-US" dirty="0"/>
          </a:p>
        </p:txBody>
      </p:sp>
    </p:spTree>
    <p:extLst>
      <p:ext uri="{BB962C8B-B14F-4D97-AF65-F5344CB8AC3E}">
        <p14:creationId xmlns:p14="http://schemas.microsoft.com/office/powerpoint/2010/main" val="3591319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4EBC5-B06D-4FAC-AF36-E2F052FBB730}"/>
              </a:ext>
            </a:extLst>
          </p:cNvPr>
          <p:cNvSpPr>
            <a:spLocks noGrp="1"/>
          </p:cNvSpPr>
          <p:nvPr>
            <p:ph type="title"/>
          </p:nvPr>
        </p:nvSpPr>
        <p:spPr/>
        <p:txBody>
          <a:bodyPr/>
          <a:lstStyle/>
          <a:p>
            <a:r>
              <a:rPr lang="en-CA" dirty="0"/>
              <a:t>Accountability – Respective Roles of Council and the Public Service</a:t>
            </a:r>
          </a:p>
        </p:txBody>
      </p:sp>
      <p:sp>
        <p:nvSpPr>
          <p:cNvPr id="3" name="Content Placeholder 2">
            <a:extLst>
              <a:ext uri="{FF2B5EF4-FFF2-40B4-BE49-F238E27FC236}">
                <a16:creationId xmlns:a16="http://schemas.microsoft.com/office/drawing/2014/main" id="{AFFC2CD0-B037-4CE3-9782-18DEF4AE4133}"/>
              </a:ext>
            </a:extLst>
          </p:cNvPr>
          <p:cNvSpPr>
            <a:spLocks noGrp="1"/>
          </p:cNvSpPr>
          <p:nvPr>
            <p:ph idx="1"/>
          </p:nvPr>
        </p:nvSpPr>
        <p:spPr/>
        <p:txBody>
          <a:bodyPr>
            <a:normAutofit fontScale="92500" lnSpcReduction="20000"/>
          </a:bodyPr>
          <a:lstStyle/>
          <a:p>
            <a:pPr algn="just"/>
            <a:r>
              <a:rPr lang="en-CA" sz="2200" dirty="0"/>
              <a:t>While the public service must be aware of local concerns, it offers a different perspective than council.</a:t>
            </a:r>
          </a:p>
          <a:p>
            <a:pPr algn="just"/>
            <a:r>
              <a:rPr lang="en-CA" sz="2200" dirty="0"/>
              <a:t>“Senior staff members derive their legitimacy from specialized professional expertise. They have attained their current position by moving up through a merit-based bureaucracy, or through career experience in similar organizations. They receive professional training at the beginning of their careers, as well as on-the-job socialization that immerses them further in their professional ethos. This type of career gives them a high level of expertise and a great deal of experience in their specific field.”</a:t>
            </a:r>
          </a:p>
          <a:p>
            <a:pPr lvl="1" algn="just"/>
            <a:r>
              <a:rPr lang="en-CA" sz="1900" dirty="0"/>
              <a:t>Fenn, M. &amp; Siegel, D. (2017). </a:t>
            </a:r>
            <a:r>
              <a:rPr lang="en-CA" sz="1900" i="1" dirty="0"/>
              <a:t>The Evolving Role of City Managers and Chief Administrative Officers. IMFG Papers on Municipal Finance and Governance, No. 31. Toronto: University of Toronto, IMGF Institute on Municipal Finance and Governance.</a:t>
            </a:r>
          </a:p>
        </p:txBody>
      </p:sp>
      <p:sp>
        <p:nvSpPr>
          <p:cNvPr id="5" name="Slide Number Placeholder 4">
            <a:extLst>
              <a:ext uri="{FF2B5EF4-FFF2-40B4-BE49-F238E27FC236}">
                <a16:creationId xmlns:a16="http://schemas.microsoft.com/office/drawing/2014/main" id="{97F689D7-45C3-444F-B27E-0D2F43ABB9BF}"/>
              </a:ext>
            </a:extLst>
          </p:cNvPr>
          <p:cNvSpPr>
            <a:spLocks noGrp="1"/>
          </p:cNvSpPr>
          <p:nvPr>
            <p:ph type="sldNum" sz="quarter" idx="12"/>
          </p:nvPr>
        </p:nvSpPr>
        <p:spPr/>
        <p:txBody>
          <a:bodyPr/>
          <a:lstStyle/>
          <a:p>
            <a:fld id="{69E57DC2-970A-4B3E-BB1C-7A09969E49DF}" type="slidenum">
              <a:rPr lang="en-US" smtClean="0"/>
              <a:t>5</a:t>
            </a:fld>
            <a:endParaRPr lang="en-US" dirty="0"/>
          </a:p>
        </p:txBody>
      </p:sp>
    </p:spTree>
    <p:extLst>
      <p:ext uri="{BB962C8B-B14F-4D97-AF65-F5344CB8AC3E}">
        <p14:creationId xmlns:p14="http://schemas.microsoft.com/office/powerpoint/2010/main" val="3926959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FD943-9BCE-4EF9-B8D9-EF89D811DC90}"/>
              </a:ext>
            </a:extLst>
          </p:cNvPr>
          <p:cNvSpPr>
            <a:spLocks noGrp="1"/>
          </p:cNvSpPr>
          <p:nvPr>
            <p:ph type="title"/>
          </p:nvPr>
        </p:nvSpPr>
        <p:spPr>
          <a:xfrm>
            <a:off x="1371600" y="685800"/>
            <a:ext cx="9601200" cy="970722"/>
          </a:xfrm>
        </p:spPr>
        <p:txBody>
          <a:bodyPr/>
          <a:lstStyle/>
          <a:p>
            <a:r>
              <a:rPr lang="en-CA" dirty="0"/>
              <a:t>Differing Perspectives</a:t>
            </a:r>
          </a:p>
        </p:txBody>
      </p:sp>
      <p:sp>
        <p:nvSpPr>
          <p:cNvPr id="3" name="Text Placeholder 2">
            <a:extLst>
              <a:ext uri="{FF2B5EF4-FFF2-40B4-BE49-F238E27FC236}">
                <a16:creationId xmlns:a16="http://schemas.microsoft.com/office/drawing/2014/main" id="{D40A0B44-9C2B-4269-BA78-B4F5CB1BF828}"/>
              </a:ext>
            </a:extLst>
          </p:cNvPr>
          <p:cNvSpPr>
            <a:spLocks noGrp="1"/>
          </p:cNvSpPr>
          <p:nvPr>
            <p:ph type="body" idx="1"/>
          </p:nvPr>
        </p:nvSpPr>
        <p:spPr>
          <a:xfrm>
            <a:off x="1371600" y="1656522"/>
            <a:ext cx="4443984" cy="618184"/>
          </a:xfrm>
        </p:spPr>
        <p:txBody>
          <a:bodyPr/>
          <a:lstStyle/>
          <a:p>
            <a:r>
              <a:rPr lang="en-CA" sz="2500" u="sng" dirty="0"/>
              <a:t>Mayor and Councillors</a:t>
            </a:r>
          </a:p>
        </p:txBody>
      </p:sp>
      <p:sp>
        <p:nvSpPr>
          <p:cNvPr id="4" name="Content Placeholder 3">
            <a:extLst>
              <a:ext uri="{FF2B5EF4-FFF2-40B4-BE49-F238E27FC236}">
                <a16:creationId xmlns:a16="http://schemas.microsoft.com/office/drawing/2014/main" id="{6525C57C-9452-4CBE-95FE-AC62D3E1F314}"/>
              </a:ext>
            </a:extLst>
          </p:cNvPr>
          <p:cNvSpPr>
            <a:spLocks noGrp="1"/>
          </p:cNvSpPr>
          <p:nvPr>
            <p:ph sz="half" idx="2"/>
          </p:nvPr>
        </p:nvSpPr>
        <p:spPr>
          <a:xfrm>
            <a:off x="1371600" y="2469750"/>
            <a:ext cx="4443984" cy="2562193"/>
          </a:xfrm>
        </p:spPr>
        <p:txBody>
          <a:bodyPr>
            <a:normAutofit/>
          </a:bodyPr>
          <a:lstStyle/>
          <a:p>
            <a:r>
              <a:rPr lang="en-CA" dirty="0"/>
              <a:t>Products of the local community</a:t>
            </a:r>
          </a:p>
          <a:p>
            <a:r>
              <a:rPr lang="en-CA" dirty="0"/>
              <a:t>Concern for re-election</a:t>
            </a:r>
          </a:p>
          <a:p>
            <a:r>
              <a:rPr lang="en-CA" dirty="0"/>
              <a:t>Compromise to get groups on side</a:t>
            </a:r>
          </a:p>
          <a:p>
            <a:r>
              <a:rPr lang="en-CA" dirty="0"/>
              <a:t>Short-term horizon</a:t>
            </a:r>
          </a:p>
          <a:p>
            <a:r>
              <a:rPr lang="en-CA" dirty="0"/>
              <a:t>Sensitivity to local culture</a:t>
            </a:r>
          </a:p>
        </p:txBody>
      </p:sp>
      <p:sp>
        <p:nvSpPr>
          <p:cNvPr id="5" name="Text Placeholder 4">
            <a:extLst>
              <a:ext uri="{FF2B5EF4-FFF2-40B4-BE49-F238E27FC236}">
                <a16:creationId xmlns:a16="http://schemas.microsoft.com/office/drawing/2014/main" id="{986E6AB4-5FC4-464C-A19A-68364E38C4AB}"/>
              </a:ext>
            </a:extLst>
          </p:cNvPr>
          <p:cNvSpPr>
            <a:spLocks noGrp="1"/>
          </p:cNvSpPr>
          <p:nvPr>
            <p:ph type="body" sz="quarter" idx="3"/>
          </p:nvPr>
        </p:nvSpPr>
        <p:spPr>
          <a:xfrm>
            <a:off x="6525014" y="1656522"/>
            <a:ext cx="4443984" cy="618184"/>
          </a:xfrm>
        </p:spPr>
        <p:txBody>
          <a:bodyPr/>
          <a:lstStyle/>
          <a:p>
            <a:r>
              <a:rPr lang="en-CA" sz="2500" u="sng" dirty="0"/>
              <a:t>CAO and Staff</a:t>
            </a:r>
          </a:p>
        </p:txBody>
      </p:sp>
      <p:sp>
        <p:nvSpPr>
          <p:cNvPr id="6" name="Content Placeholder 5">
            <a:extLst>
              <a:ext uri="{FF2B5EF4-FFF2-40B4-BE49-F238E27FC236}">
                <a16:creationId xmlns:a16="http://schemas.microsoft.com/office/drawing/2014/main" id="{5CF95DB4-ADEA-4945-A2F0-3EC44A48CD41}"/>
              </a:ext>
            </a:extLst>
          </p:cNvPr>
          <p:cNvSpPr>
            <a:spLocks noGrp="1"/>
          </p:cNvSpPr>
          <p:nvPr>
            <p:ph sz="quarter" idx="4"/>
          </p:nvPr>
        </p:nvSpPr>
        <p:spPr>
          <a:xfrm>
            <a:off x="6525014" y="2469750"/>
            <a:ext cx="4443984" cy="2562193"/>
          </a:xfrm>
        </p:spPr>
        <p:txBody>
          <a:bodyPr>
            <a:normAutofit/>
          </a:bodyPr>
          <a:lstStyle/>
          <a:p>
            <a:r>
              <a:rPr lang="en-CA" dirty="0"/>
              <a:t>Products of a professional ethos</a:t>
            </a:r>
          </a:p>
          <a:p>
            <a:r>
              <a:rPr lang="en-CA" dirty="0"/>
              <a:t>Allegiance to professional principles</a:t>
            </a:r>
          </a:p>
          <a:p>
            <a:r>
              <a:rPr lang="en-CA" dirty="0"/>
              <a:t>Rational decision-making</a:t>
            </a:r>
          </a:p>
          <a:p>
            <a:r>
              <a:rPr lang="en-CA" dirty="0"/>
              <a:t>Long-term horizon</a:t>
            </a:r>
          </a:p>
          <a:p>
            <a:r>
              <a:rPr lang="en-CA" dirty="0"/>
              <a:t>Focus on rational, professional values</a:t>
            </a:r>
          </a:p>
        </p:txBody>
      </p:sp>
      <p:sp>
        <p:nvSpPr>
          <p:cNvPr id="9" name="Slide Number Placeholder 8">
            <a:extLst>
              <a:ext uri="{FF2B5EF4-FFF2-40B4-BE49-F238E27FC236}">
                <a16:creationId xmlns:a16="http://schemas.microsoft.com/office/drawing/2014/main" id="{63C9D539-8F1F-46EF-8B2F-11BEF33C145A}"/>
              </a:ext>
            </a:extLst>
          </p:cNvPr>
          <p:cNvSpPr>
            <a:spLocks noGrp="1"/>
          </p:cNvSpPr>
          <p:nvPr>
            <p:ph type="sldNum" sz="quarter" idx="12"/>
          </p:nvPr>
        </p:nvSpPr>
        <p:spPr/>
        <p:txBody>
          <a:bodyPr/>
          <a:lstStyle/>
          <a:p>
            <a:fld id="{69E57DC2-970A-4B3E-BB1C-7A09969E49DF}" type="slidenum">
              <a:rPr lang="en-US" smtClean="0"/>
              <a:t>6</a:t>
            </a:fld>
            <a:endParaRPr lang="en-US" dirty="0"/>
          </a:p>
        </p:txBody>
      </p:sp>
      <p:sp>
        <p:nvSpPr>
          <p:cNvPr id="7" name="Text Placeholder 2">
            <a:extLst>
              <a:ext uri="{FF2B5EF4-FFF2-40B4-BE49-F238E27FC236}">
                <a16:creationId xmlns:a16="http://schemas.microsoft.com/office/drawing/2014/main" id="{B4CD4ABE-96D1-4DF0-BB4A-10A35C7874FA}"/>
              </a:ext>
            </a:extLst>
          </p:cNvPr>
          <p:cNvSpPr txBox="1">
            <a:spLocks/>
          </p:cNvSpPr>
          <p:nvPr/>
        </p:nvSpPr>
        <p:spPr>
          <a:xfrm>
            <a:off x="1371600" y="5226989"/>
            <a:ext cx="9597398" cy="970722"/>
          </a:xfrm>
          <a:prstGeom prst="rect">
            <a:avLst/>
          </a:prstGeom>
        </p:spPr>
        <p:txBody>
          <a:bodyPr vert="horz" lIns="91440" tIns="45720" rIns="91440" bIns="45720" rtlCol="0" anchor="b">
            <a:noAutofit/>
          </a:bodyPr>
          <a:lstStyle>
            <a:lvl1pPr marL="0" indent="0" algn="l" defTabSz="914400" rtl="0" eaLnBrk="1" latinLnBrk="0" hangingPunct="1">
              <a:lnSpc>
                <a:spcPct val="84000"/>
              </a:lnSpc>
              <a:spcBef>
                <a:spcPts val="0"/>
              </a:spcBef>
              <a:spcAft>
                <a:spcPts val="0"/>
              </a:spcAft>
              <a:buFont typeface="Franklin Gothic Book" panose="020B0503020102020204" pitchFamily="34" charset="0"/>
              <a:buNone/>
              <a:defRPr sz="3000" b="0" kern="1200" baseline="0">
                <a:solidFill>
                  <a:schemeClr val="tx2"/>
                </a:solidFill>
                <a:latin typeface="+mn-lt"/>
                <a:ea typeface="+mn-ea"/>
                <a:cs typeface="+mn-cs"/>
              </a:defRPr>
            </a:lvl1pPr>
            <a:lvl2pPr marL="457200" indent="0" algn="l" defTabSz="914400" rtl="0" eaLnBrk="1" latinLnBrk="0" hangingPunct="1">
              <a:lnSpc>
                <a:spcPct val="94000"/>
              </a:lnSpc>
              <a:spcBef>
                <a:spcPts val="500"/>
              </a:spcBef>
              <a:spcAft>
                <a:spcPts val="200"/>
              </a:spcAft>
              <a:buFont typeface="Franklin Gothic Book" panose="020B0503020102020204" pitchFamily="34" charset="0"/>
              <a:buNone/>
              <a:defRPr sz="2000" b="1" i="1" kern="1200" baseline="0">
                <a:solidFill>
                  <a:schemeClr val="tx2"/>
                </a:solidFill>
                <a:latin typeface="+mn-lt"/>
                <a:ea typeface="+mn-ea"/>
                <a:cs typeface="+mn-cs"/>
              </a:defRPr>
            </a:lvl2pPr>
            <a:lvl3pPr marL="914400" indent="0" algn="l" defTabSz="914400" rtl="0" eaLnBrk="1" latinLnBrk="0" hangingPunct="1">
              <a:lnSpc>
                <a:spcPct val="94000"/>
              </a:lnSpc>
              <a:spcBef>
                <a:spcPts val="500"/>
              </a:spcBef>
              <a:spcAft>
                <a:spcPts val="200"/>
              </a:spcAft>
              <a:buFont typeface="Franklin Gothic Book" panose="020B0503020102020204" pitchFamily="34" charset="0"/>
              <a:buNone/>
              <a:defRPr sz="1800" b="1" kern="1200" baseline="0">
                <a:solidFill>
                  <a:schemeClr val="tx2"/>
                </a:solidFill>
                <a:latin typeface="+mn-lt"/>
                <a:ea typeface="+mn-ea"/>
                <a:cs typeface="+mn-cs"/>
              </a:defRPr>
            </a:lvl3pPr>
            <a:lvl4pPr marL="1371600" indent="0" algn="l" defTabSz="914400" rtl="0" eaLnBrk="1" latinLnBrk="0" hangingPunct="1">
              <a:lnSpc>
                <a:spcPct val="94000"/>
              </a:lnSpc>
              <a:spcBef>
                <a:spcPts val="500"/>
              </a:spcBef>
              <a:spcAft>
                <a:spcPts val="200"/>
              </a:spcAft>
              <a:buFont typeface="Franklin Gothic Book" panose="020B0503020102020204" pitchFamily="34" charset="0"/>
              <a:buNone/>
              <a:defRPr sz="1600" b="1" i="1" kern="1200" baseline="0">
                <a:solidFill>
                  <a:schemeClr val="tx2"/>
                </a:solidFill>
                <a:latin typeface="+mn-lt"/>
                <a:ea typeface="+mn-ea"/>
                <a:cs typeface="+mn-cs"/>
              </a:defRPr>
            </a:lvl4pPr>
            <a:lvl5pPr marL="1828800" indent="0" algn="l" defTabSz="914400" rtl="0" eaLnBrk="1" latinLnBrk="0" hangingPunct="1">
              <a:lnSpc>
                <a:spcPct val="94000"/>
              </a:lnSpc>
              <a:spcBef>
                <a:spcPts val="500"/>
              </a:spcBef>
              <a:spcAft>
                <a:spcPts val="200"/>
              </a:spcAft>
              <a:buFont typeface="Franklin Gothic Book" panose="020B0503020102020204" pitchFamily="34" charset="0"/>
              <a:buNone/>
              <a:defRPr sz="1600" b="1" kern="1200" baseline="0">
                <a:solidFill>
                  <a:schemeClr val="tx2"/>
                </a:solidFill>
                <a:latin typeface="+mn-lt"/>
                <a:ea typeface="+mn-ea"/>
                <a:cs typeface="+mn-cs"/>
              </a:defRPr>
            </a:lvl5pPr>
            <a:lvl6pPr marL="2286000" indent="0" algn="l" defTabSz="914400" rtl="0" eaLnBrk="1" latinLnBrk="0" hangingPunct="1">
              <a:lnSpc>
                <a:spcPct val="94000"/>
              </a:lnSpc>
              <a:spcBef>
                <a:spcPts val="500"/>
              </a:spcBef>
              <a:spcAft>
                <a:spcPts val="200"/>
              </a:spcAft>
              <a:buFont typeface="Franklin Gothic Book" panose="020B0503020102020204" pitchFamily="34" charset="0"/>
              <a:buNone/>
              <a:defRPr sz="1600" b="1" i="1" kern="1200" baseline="0">
                <a:solidFill>
                  <a:schemeClr val="tx2"/>
                </a:solidFill>
                <a:latin typeface="+mn-lt"/>
                <a:ea typeface="+mn-ea"/>
                <a:cs typeface="+mn-cs"/>
              </a:defRPr>
            </a:lvl6pPr>
            <a:lvl7pPr marL="2743200" indent="0" algn="l" defTabSz="914400" rtl="0" eaLnBrk="1" latinLnBrk="0" hangingPunct="1">
              <a:lnSpc>
                <a:spcPct val="94000"/>
              </a:lnSpc>
              <a:spcBef>
                <a:spcPts val="500"/>
              </a:spcBef>
              <a:spcAft>
                <a:spcPts val="200"/>
              </a:spcAft>
              <a:buFont typeface="Franklin Gothic Book" panose="020B0503020102020204" pitchFamily="34" charset="0"/>
              <a:buNone/>
              <a:defRPr sz="1600" b="1" kern="1200" baseline="0">
                <a:solidFill>
                  <a:schemeClr val="tx2"/>
                </a:solidFill>
                <a:latin typeface="+mn-lt"/>
                <a:ea typeface="+mn-ea"/>
                <a:cs typeface="+mn-cs"/>
              </a:defRPr>
            </a:lvl7pPr>
            <a:lvl8pPr marL="3200400" indent="0" algn="l" defTabSz="914400" rtl="0" eaLnBrk="1" latinLnBrk="0" hangingPunct="1">
              <a:lnSpc>
                <a:spcPct val="94000"/>
              </a:lnSpc>
              <a:spcBef>
                <a:spcPts val="500"/>
              </a:spcBef>
              <a:spcAft>
                <a:spcPts val="200"/>
              </a:spcAft>
              <a:buFont typeface="Franklin Gothic Book" panose="020B0503020102020204" pitchFamily="34" charset="0"/>
              <a:buNone/>
              <a:defRPr sz="1600" b="1" i="1" kern="1200" baseline="0">
                <a:solidFill>
                  <a:schemeClr val="tx2"/>
                </a:solidFill>
                <a:latin typeface="+mn-lt"/>
                <a:ea typeface="+mn-ea"/>
                <a:cs typeface="+mn-cs"/>
              </a:defRPr>
            </a:lvl8pPr>
            <a:lvl9pPr marL="3657600" indent="0" algn="l" defTabSz="914400" rtl="0" eaLnBrk="1" latinLnBrk="0" hangingPunct="1">
              <a:lnSpc>
                <a:spcPct val="94000"/>
              </a:lnSpc>
              <a:spcBef>
                <a:spcPts val="500"/>
              </a:spcBef>
              <a:spcAft>
                <a:spcPts val="200"/>
              </a:spcAft>
              <a:buFont typeface="Franklin Gothic Book" panose="020B0503020102020204" pitchFamily="34" charset="0"/>
              <a:buNone/>
              <a:defRPr sz="1600" b="1" kern="1200" baseline="0">
                <a:solidFill>
                  <a:schemeClr val="tx2"/>
                </a:solidFill>
                <a:latin typeface="+mn-lt"/>
                <a:ea typeface="+mn-ea"/>
                <a:cs typeface="+mn-cs"/>
              </a:defRPr>
            </a:lvl9pPr>
          </a:lstStyle>
          <a:p>
            <a:pPr marL="742950" lvl="1" indent="-285750" algn="just">
              <a:buFont typeface="Arial" panose="020B0604020202020204" pitchFamily="34" charset="0"/>
              <a:buChar char="•"/>
            </a:pPr>
            <a:r>
              <a:rPr lang="en-CA" sz="1800" b="0" dirty="0"/>
              <a:t> Fenn, M. &amp; Siegel, D. (2017). The Evolving Role of City Managers and Chief Administrative Officers. IMFG Papers on Municipal Finance and Governance, No. 31. Toronto: University of Toronto, IMGF Institute on Municipal Finance and Governance.</a:t>
            </a:r>
          </a:p>
        </p:txBody>
      </p:sp>
    </p:spTree>
    <p:extLst>
      <p:ext uri="{BB962C8B-B14F-4D97-AF65-F5344CB8AC3E}">
        <p14:creationId xmlns:p14="http://schemas.microsoft.com/office/powerpoint/2010/main" val="998820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61572-4B02-4BF3-8A75-7B88AA1F0F91}"/>
              </a:ext>
            </a:extLst>
          </p:cNvPr>
          <p:cNvSpPr>
            <a:spLocks noGrp="1"/>
          </p:cNvSpPr>
          <p:nvPr>
            <p:ph type="title"/>
          </p:nvPr>
        </p:nvSpPr>
        <p:spPr>
          <a:xfrm>
            <a:off x="1371600" y="685800"/>
            <a:ext cx="9601200" cy="824948"/>
          </a:xfrm>
        </p:spPr>
        <p:txBody>
          <a:bodyPr/>
          <a:lstStyle/>
          <a:p>
            <a:r>
              <a:rPr lang="en-CA" dirty="0"/>
              <a:t>Best Policy Resides at the Intersection</a:t>
            </a:r>
          </a:p>
        </p:txBody>
      </p:sp>
      <p:sp>
        <p:nvSpPr>
          <p:cNvPr id="3" name="Content Placeholder 2">
            <a:extLst>
              <a:ext uri="{FF2B5EF4-FFF2-40B4-BE49-F238E27FC236}">
                <a16:creationId xmlns:a16="http://schemas.microsoft.com/office/drawing/2014/main" id="{5D9E1701-06F4-4376-94FE-F4443F5E3298}"/>
              </a:ext>
            </a:extLst>
          </p:cNvPr>
          <p:cNvSpPr>
            <a:spLocks noGrp="1"/>
          </p:cNvSpPr>
          <p:nvPr>
            <p:ph idx="1"/>
          </p:nvPr>
        </p:nvSpPr>
        <p:spPr>
          <a:xfrm>
            <a:off x="1371600" y="1669773"/>
            <a:ext cx="9601200" cy="4373217"/>
          </a:xfrm>
        </p:spPr>
        <p:txBody>
          <a:bodyPr>
            <a:normAutofit fontScale="92500" lnSpcReduction="20000"/>
          </a:bodyPr>
          <a:lstStyle/>
          <a:p>
            <a:pPr algn="just"/>
            <a:r>
              <a:rPr lang="en-CA" sz="2200" dirty="0"/>
              <a:t>The tension between political accountability and professional expertise that sometimes results between council and staff is a ‘healthy dynamic’ and one that can lead to good public policy. </a:t>
            </a:r>
          </a:p>
          <a:p>
            <a:pPr algn="just"/>
            <a:r>
              <a:rPr lang="en-CA" sz="2200" dirty="0"/>
              <a:t>“The best public policy comes about not when one side defeats the other and gets its way, but when a policy resides at the intersection of the two interests. The mayor and councillors have an obligation to ensure that all decisions made by council reflect the prevailing local culture. Ignoring this requirement will cost them their jobs at the next election. </a:t>
            </a:r>
          </a:p>
          <a:p>
            <a:pPr algn="just"/>
            <a:r>
              <a:rPr lang="en-CA" sz="2200" dirty="0"/>
              <a:t>Staff members have an obligation to ensure that decisions also take account of rationally determined professional values. The two groups need to find solutions that reflect both the local culture and rational professional values. This will mean that both sides must be willing to accept something less than ideal.”</a:t>
            </a:r>
          </a:p>
          <a:p>
            <a:pPr lvl="1" algn="just"/>
            <a:r>
              <a:rPr lang="en-CA" sz="1900" dirty="0"/>
              <a:t>Fenn, M. &amp; Siegel, D. (2017). </a:t>
            </a:r>
            <a:r>
              <a:rPr lang="en-CA" sz="1900" i="1" dirty="0"/>
              <a:t>The Evolving Role of City Managers and Chief Administrative Officers. IMFG Papers on Municipal Finance and Governance, No. 31. Toronto: University of Toronto, IMGF Institute on Municipal Finance and Governance.</a:t>
            </a:r>
          </a:p>
          <a:p>
            <a:pPr lvl="1" algn="just"/>
            <a:endParaRPr lang="en-CA" dirty="0"/>
          </a:p>
        </p:txBody>
      </p:sp>
      <p:sp>
        <p:nvSpPr>
          <p:cNvPr id="5" name="Slide Number Placeholder 4">
            <a:extLst>
              <a:ext uri="{FF2B5EF4-FFF2-40B4-BE49-F238E27FC236}">
                <a16:creationId xmlns:a16="http://schemas.microsoft.com/office/drawing/2014/main" id="{88C7E4AB-F8BF-4823-9447-FED39142758F}"/>
              </a:ext>
            </a:extLst>
          </p:cNvPr>
          <p:cNvSpPr>
            <a:spLocks noGrp="1"/>
          </p:cNvSpPr>
          <p:nvPr>
            <p:ph type="sldNum" sz="quarter" idx="12"/>
          </p:nvPr>
        </p:nvSpPr>
        <p:spPr/>
        <p:txBody>
          <a:bodyPr/>
          <a:lstStyle/>
          <a:p>
            <a:fld id="{69E57DC2-970A-4B3E-BB1C-7A09969E49DF}" type="slidenum">
              <a:rPr lang="en-US" smtClean="0"/>
              <a:t>7</a:t>
            </a:fld>
            <a:endParaRPr lang="en-US" dirty="0"/>
          </a:p>
        </p:txBody>
      </p:sp>
    </p:spTree>
    <p:extLst>
      <p:ext uri="{BB962C8B-B14F-4D97-AF65-F5344CB8AC3E}">
        <p14:creationId xmlns:p14="http://schemas.microsoft.com/office/powerpoint/2010/main" val="963000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BC6EA-53BF-4C4C-A0CD-FA43B9FD3FA5}"/>
              </a:ext>
            </a:extLst>
          </p:cNvPr>
          <p:cNvSpPr>
            <a:spLocks noGrp="1"/>
          </p:cNvSpPr>
          <p:nvPr>
            <p:ph type="title"/>
          </p:nvPr>
        </p:nvSpPr>
        <p:spPr/>
        <p:txBody>
          <a:bodyPr/>
          <a:lstStyle/>
          <a:p>
            <a:r>
              <a:rPr lang="en-CA" dirty="0"/>
              <a:t>Summary</a:t>
            </a:r>
          </a:p>
        </p:txBody>
      </p:sp>
      <p:sp>
        <p:nvSpPr>
          <p:cNvPr id="3" name="Content Placeholder 2">
            <a:extLst>
              <a:ext uri="{FF2B5EF4-FFF2-40B4-BE49-F238E27FC236}">
                <a16:creationId xmlns:a16="http://schemas.microsoft.com/office/drawing/2014/main" id="{7073672B-2AF9-4995-8F7D-6408AD5308AB}"/>
              </a:ext>
            </a:extLst>
          </p:cNvPr>
          <p:cNvSpPr>
            <a:spLocks noGrp="1"/>
          </p:cNvSpPr>
          <p:nvPr>
            <p:ph idx="1"/>
          </p:nvPr>
        </p:nvSpPr>
        <p:spPr/>
        <p:txBody>
          <a:bodyPr>
            <a:normAutofit lnSpcReduction="10000"/>
          </a:bodyPr>
          <a:lstStyle/>
          <a:p>
            <a:pPr algn="just"/>
            <a:r>
              <a:rPr lang="en-CA" dirty="0"/>
              <a:t>“The municipal council as an elected body provides local sensitivity and ensures that policies fit the local political culture. The professional public service provides expertise in policy development and administration. The best policies are found at the intersection of these two interests – responsiveness to local interests tempered by rational, administrative elements.”</a:t>
            </a:r>
          </a:p>
          <a:p>
            <a:pPr lvl="1" algn="just"/>
            <a:r>
              <a:rPr lang="en-CA" sz="1800" dirty="0"/>
              <a:t>Fenn, M. &amp; Siegel, D. (2017). </a:t>
            </a:r>
            <a:r>
              <a:rPr lang="en-CA" sz="1800" i="1" dirty="0"/>
              <a:t>The Evolving Role of City Managers and Chief Administrative Officers. IMFG Papers on Municipal Finance and Governance, No. 31. Toronto: University of Toronto, IMGF Institute on Municipal Finance and Governance</a:t>
            </a:r>
            <a:r>
              <a:rPr lang="en-CA" sz="1800" dirty="0"/>
              <a:t>.</a:t>
            </a:r>
          </a:p>
          <a:p>
            <a:pPr lvl="1" algn="just"/>
            <a:endParaRPr lang="en-CA" dirty="0"/>
          </a:p>
        </p:txBody>
      </p:sp>
      <p:sp>
        <p:nvSpPr>
          <p:cNvPr id="5" name="Slide Number Placeholder 4">
            <a:extLst>
              <a:ext uri="{FF2B5EF4-FFF2-40B4-BE49-F238E27FC236}">
                <a16:creationId xmlns:a16="http://schemas.microsoft.com/office/drawing/2014/main" id="{F72A3132-641D-43B6-A863-E75386F17471}"/>
              </a:ext>
            </a:extLst>
          </p:cNvPr>
          <p:cNvSpPr>
            <a:spLocks noGrp="1"/>
          </p:cNvSpPr>
          <p:nvPr>
            <p:ph type="sldNum" sz="quarter" idx="12"/>
          </p:nvPr>
        </p:nvSpPr>
        <p:spPr/>
        <p:txBody>
          <a:bodyPr/>
          <a:lstStyle/>
          <a:p>
            <a:fld id="{69E57DC2-970A-4B3E-BB1C-7A09969E49DF}" type="slidenum">
              <a:rPr lang="en-US" smtClean="0"/>
              <a:t>8</a:t>
            </a:fld>
            <a:endParaRPr lang="en-US" dirty="0"/>
          </a:p>
        </p:txBody>
      </p:sp>
    </p:spTree>
    <p:extLst>
      <p:ext uri="{BB962C8B-B14F-4D97-AF65-F5344CB8AC3E}">
        <p14:creationId xmlns:p14="http://schemas.microsoft.com/office/powerpoint/2010/main" val="2444522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C2C1F-E03D-4D55-B992-3CF71AC68A42}"/>
              </a:ext>
            </a:extLst>
          </p:cNvPr>
          <p:cNvSpPr>
            <a:spLocks noGrp="1"/>
          </p:cNvSpPr>
          <p:nvPr>
            <p:ph type="title"/>
          </p:nvPr>
        </p:nvSpPr>
        <p:spPr/>
        <p:txBody>
          <a:bodyPr/>
          <a:lstStyle/>
          <a:p>
            <a:r>
              <a:rPr lang="en-CA" dirty="0"/>
              <a:t>Political Neutrality</a:t>
            </a:r>
          </a:p>
        </p:txBody>
      </p:sp>
      <p:sp>
        <p:nvSpPr>
          <p:cNvPr id="3" name="Content Placeholder 2">
            <a:extLst>
              <a:ext uri="{FF2B5EF4-FFF2-40B4-BE49-F238E27FC236}">
                <a16:creationId xmlns:a16="http://schemas.microsoft.com/office/drawing/2014/main" id="{2DAA42E4-1C11-48BB-8E0F-8D1CEB226FCD}"/>
              </a:ext>
            </a:extLst>
          </p:cNvPr>
          <p:cNvSpPr>
            <a:spLocks noGrp="1"/>
          </p:cNvSpPr>
          <p:nvPr>
            <p:ph idx="1"/>
          </p:nvPr>
        </p:nvSpPr>
        <p:spPr/>
        <p:txBody>
          <a:bodyPr/>
          <a:lstStyle/>
          <a:p>
            <a:pPr algn="just"/>
            <a:r>
              <a:rPr lang="en-CA" dirty="0"/>
              <a:t>Members of council must be able to rely on the political neutrality of the public service.</a:t>
            </a:r>
          </a:p>
          <a:p>
            <a:pPr algn="just"/>
            <a:r>
              <a:rPr lang="en-CA" dirty="0"/>
              <a:t>It is for this reason that members of council should not treat public servants as either political adversaries or political allies when debating matters of public policy.</a:t>
            </a:r>
          </a:p>
        </p:txBody>
      </p:sp>
      <p:sp>
        <p:nvSpPr>
          <p:cNvPr id="5" name="Slide Number Placeholder 4">
            <a:extLst>
              <a:ext uri="{FF2B5EF4-FFF2-40B4-BE49-F238E27FC236}">
                <a16:creationId xmlns:a16="http://schemas.microsoft.com/office/drawing/2014/main" id="{24914D4F-7074-4DAE-BFD6-ED7584A5FBB0}"/>
              </a:ext>
            </a:extLst>
          </p:cNvPr>
          <p:cNvSpPr>
            <a:spLocks noGrp="1"/>
          </p:cNvSpPr>
          <p:nvPr>
            <p:ph type="sldNum" sz="quarter" idx="12"/>
          </p:nvPr>
        </p:nvSpPr>
        <p:spPr/>
        <p:txBody>
          <a:bodyPr/>
          <a:lstStyle/>
          <a:p>
            <a:fld id="{69E57DC2-970A-4B3E-BB1C-7A09969E49DF}" type="slidenum">
              <a:rPr lang="en-US" smtClean="0"/>
              <a:t>9</a:t>
            </a:fld>
            <a:endParaRPr lang="en-US" dirty="0"/>
          </a:p>
        </p:txBody>
      </p:sp>
    </p:spTree>
    <p:extLst>
      <p:ext uri="{BB962C8B-B14F-4D97-AF65-F5344CB8AC3E}">
        <p14:creationId xmlns:p14="http://schemas.microsoft.com/office/powerpoint/2010/main" val="14957643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296</TotalTime>
  <Words>5799</Words>
  <Application>Microsoft Office PowerPoint</Application>
  <PresentationFormat>Widescreen</PresentationFormat>
  <Paragraphs>450</Paragraphs>
  <Slides>49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Arial</vt:lpstr>
      <vt:lpstr>Calibri</vt:lpstr>
      <vt:lpstr>Corbel</vt:lpstr>
      <vt:lpstr>Wingdings</vt:lpstr>
      <vt:lpstr>Parallax</vt:lpstr>
      <vt:lpstr>The Staff – Council Relationship</vt:lpstr>
      <vt:lpstr>Key Relationship between Council and Staff</vt:lpstr>
      <vt:lpstr>Distinction between Council and Staff</vt:lpstr>
      <vt:lpstr>Accountability – Respective Roles of Council and the Public Service</vt:lpstr>
      <vt:lpstr>Accountability – Respective Roles of Council and the Public Service</vt:lpstr>
      <vt:lpstr>Differing Perspectives</vt:lpstr>
      <vt:lpstr>Best Policy Resides at the Intersection</vt:lpstr>
      <vt:lpstr>Summary</vt:lpstr>
      <vt:lpstr>Political Neutrality</vt:lpstr>
      <vt:lpstr>Roadmap to Improved Relations Recommendations for both Staff and Council to consider</vt:lpstr>
      <vt:lpstr>1. Treat each other - council members and staff equally </vt:lpstr>
      <vt:lpstr>2. Keep politics and management separate</vt:lpstr>
      <vt:lpstr>3. Remember that elected representatives represent the whole community</vt:lpstr>
      <vt:lpstr>PowerPoint Presentation</vt:lpstr>
      <vt:lpstr>4. Ensure there are no surprises</vt:lpstr>
      <vt:lpstr>PowerPoint Presentation</vt:lpstr>
      <vt:lpstr>5. Don’t air dirty laundry in public</vt:lpstr>
      <vt:lpstr>PowerPoint Presentation</vt:lpstr>
      <vt:lpstr>6. Make good use of council members’ time</vt:lpstr>
      <vt:lpstr>7. Make good use of staff time</vt:lpstr>
      <vt:lpstr>8. Communications with the public</vt:lpstr>
      <vt:lpstr>PowerPoint Presentation</vt:lpstr>
      <vt:lpstr>9. Ensure R-E-S-P-E-C-T</vt:lpstr>
      <vt:lpstr>Integrity</vt:lpstr>
      <vt:lpstr>Public Trust</vt:lpstr>
      <vt:lpstr>Ethics and Accountability Frameworks</vt:lpstr>
      <vt:lpstr>Integrity Commissioner</vt:lpstr>
      <vt:lpstr>City of Winnipeg Integrity Commissioner’s Mandate</vt:lpstr>
      <vt:lpstr>Measurements of Success</vt:lpstr>
      <vt:lpstr>Code of Conduct for Members of Council for the City of Winnipeg</vt:lpstr>
      <vt:lpstr>The Code- Preamble</vt:lpstr>
      <vt:lpstr>The Code- Key Principles</vt:lpstr>
      <vt:lpstr>The Code- Rules of Conduct</vt:lpstr>
      <vt:lpstr>Rule 8 – Conduct Concerning Staff</vt:lpstr>
      <vt:lpstr>Regulation of Conduct Towards Staff</vt:lpstr>
      <vt:lpstr>Examples</vt:lpstr>
      <vt:lpstr>Decorum</vt:lpstr>
      <vt:lpstr>Conduct in the Chamber- Procedural By-Law no. 50/2007  </vt:lpstr>
      <vt:lpstr>Conduct in the Chamber under the Code</vt:lpstr>
      <vt:lpstr>Rule 9 – Respectful Conduct</vt:lpstr>
      <vt:lpstr>Harassment</vt:lpstr>
      <vt:lpstr>Examples</vt:lpstr>
      <vt:lpstr>What to Expect in the Event of a Complaint</vt:lpstr>
      <vt:lpstr>Complaint Procedures – Appendix B</vt:lpstr>
      <vt:lpstr>Complaint Procedures – Appendix B</vt:lpstr>
      <vt:lpstr>Complaint Procedures – Appendix B</vt:lpstr>
      <vt:lpstr>Complaint Procedures – Appendix B</vt:lpstr>
      <vt:lpstr>Sanctions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Kelsey M. McIntyre</dc:creator>
  <cp:lastModifiedBy>Ryan Nerbas</cp:lastModifiedBy>
  <cp:revision>78</cp:revision>
  <cp:lastPrinted>2019-12-06T00:07:02Z</cp:lastPrinted>
  <dcterms:created xsi:type="dcterms:W3CDTF">2019-12-05T21:37:23Z</dcterms:created>
  <dcterms:modified xsi:type="dcterms:W3CDTF">2023-06-13T21:40:15Z</dcterms:modified>
</cp:coreProperties>
</file>